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handoutMasterIdLst>
    <p:handoutMasterId r:id="rId31"/>
  </p:handoutMasterIdLst>
  <p:sldIdLst>
    <p:sldId id="257" r:id="rId2"/>
    <p:sldId id="332" r:id="rId3"/>
    <p:sldId id="334" r:id="rId4"/>
    <p:sldId id="335" r:id="rId5"/>
    <p:sldId id="336" r:id="rId6"/>
    <p:sldId id="338" r:id="rId7"/>
    <p:sldId id="339" r:id="rId8"/>
    <p:sldId id="340" r:id="rId9"/>
    <p:sldId id="341" r:id="rId10"/>
    <p:sldId id="343" r:id="rId11"/>
    <p:sldId id="344" r:id="rId12"/>
    <p:sldId id="345" r:id="rId13"/>
    <p:sldId id="346" r:id="rId14"/>
    <p:sldId id="347" r:id="rId15"/>
    <p:sldId id="348" r:id="rId16"/>
    <p:sldId id="349" r:id="rId17"/>
    <p:sldId id="351" r:id="rId18"/>
    <p:sldId id="352" r:id="rId19"/>
    <p:sldId id="358" r:id="rId20"/>
    <p:sldId id="360" r:id="rId21"/>
    <p:sldId id="361" r:id="rId22"/>
    <p:sldId id="362" r:id="rId23"/>
    <p:sldId id="366" r:id="rId24"/>
    <p:sldId id="367" r:id="rId25"/>
    <p:sldId id="370" r:id="rId26"/>
    <p:sldId id="371" r:id="rId27"/>
    <p:sldId id="372" r:id="rId28"/>
    <p:sldId id="364"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30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C26AA8-EF5E-4F9F-9862-1538AF91D2A3}" type="datetimeFigureOut">
              <a:rPr lang="x-none" smtClean="0"/>
              <a:t>21/04/2025</a:t>
            </a:fld>
            <a:endParaRPr lang="x-none"/>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62A0E8-6821-46A6-A05B-972DE12B571D}" type="slidenum">
              <a:rPr lang="x-none" smtClean="0"/>
              <a:t>‹N°›</a:t>
            </a:fld>
            <a:endParaRPr lang="x-none"/>
          </a:p>
        </p:txBody>
      </p:sp>
    </p:spTree>
    <p:extLst>
      <p:ext uri="{BB962C8B-B14F-4D97-AF65-F5344CB8AC3E}">
        <p14:creationId xmlns:p14="http://schemas.microsoft.com/office/powerpoint/2010/main" val="3597869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175EB-A7BE-4809-83B9-47BB4D6732EC}" type="datetimeFigureOut">
              <a:rPr lang="fr-FR" smtClean="0"/>
              <a:t>21/04/2025</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F3F55-1FC6-4445-A14F-4853AB5C802E}" type="slidenum">
              <a:rPr lang="fr-FR" smtClean="0"/>
              <a:t>‹N°›</a:t>
            </a:fld>
            <a:endParaRPr lang="fr-FR"/>
          </a:p>
        </p:txBody>
      </p:sp>
    </p:spTree>
    <p:extLst>
      <p:ext uri="{BB962C8B-B14F-4D97-AF65-F5344CB8AC3E}">
        <p14:creationId xmlns:p14="http://schemas.microsoft.com/office/powerpoint/2010/main" val="235405421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t>1</a:t>
            </a:fld>
            <a:endParaRPr lang="fr-FR"/>
          </a:p>
        </p:txBody>
      </p:sp>
    </p:spTree>
    <p:extLst>
      <p:ext uri="{BB962C8B-B14F-4D97-AF65-F5344CB8AC3E}">
        <p14:creationId xmlns:p14="http://schemas.microsoft.com/office/powerpoint/2010/main" val="2650944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10</a:t>
            </a:fld>
            <a:endParaRPr lang="fr-FR">
              <a:solidFill>
                <a:prstClr val="black"/>
              </a:solidFill>
            </a:endParaRPr>
          </a:p>
        </p:txBody>
      </p:sp>
    </p:spTree>
    <p:extLst>
      <p:ext uri="{BB962C8B-B14F-4D97-AF65-F5344CB8AC3E}">
        <p14:creationId xmlns:p14="http://schemas.microsoft.com/office/powerpoint/2010/main" val="425181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11</a:t>
            </a:fld>
            <a:endParaRPr lang="fr-FR">
              <a:solidFill>
                <a:prstClr val="black"/>
              </a:solidFill>
            </a:endParaRPr>
          </a:p>
        </p:txBody>
      </p:sp>
    </p:spTree>
    <p:extLst>
      <p:ext uri="{BB962C8B-B14F-4D97-AF65-F5344CB8AC3E}">
        <p14:creationId xmlns:p14="http://schemas.microsoft.com/office/powerpoint/2010/main" val="2245546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12</a:t>
            </a:fld>
            <a:endParaRPr lang="fr-FR">
              <a:solidFill>
                <a:prstClr val="black"/>
              </a:solidFill>
            </a:endParaRPr>
          </a:p>
        </p:txBody>
      </p:sp>
    </p:spTree>
    <p:extLst>
      <p:ext uri="{BB962C8B-B14F-4D97-AF65-F5344CB8AC3E}">
        <p14:creationId xmlns:p14="http://schemas.microsoft.com/office/powerpoint/2010/main" val="1326079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13</a:t>
            </a:fld>
            <a:endParaRPr lang="fr-FR">
              <a:solidFill>
                <a:prstClr val="black"/>
              </a:solidFill>
            </a:endParaRPr>
          </a:p>
        </p:txBody>
      </p:sp>
    </p:spTree>
    <p:extLst>
      <p:ext uri="{BB962C8B-B14F-4D97-AF65-F5344CB8AC3E}">
        <p14:creationId xmlns:p14="http://schemas.microsoft.com/office/powerpoint/2010/main" val="3644547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14</a:t>
            </a:fld>
            <a:endParaRPr lang="fr-FR">
              <a:solidFill>
                <a:prstClr val="black"/>
              </a:solidFill>
            </a:endParaRPr>
          </a:p>
        </p:txBody>
      </p:sp>
    </p:spTree>
    <p:extLst>
      <p:ext uri="{BB962C8B-B14F-4D97-AF65-F5344CB8AC3E}">
        <p14:creationId xmlns:p14="http://schemas.microsoft.com/office/powerpoint/2010/main" val="799530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15</a:t>
            </a:fld>
            <a:endParaRPr lang="fr-FR">
              <a:solidFill>
                <a:prstClr val="black"/>
              </a:solidFill>
            </a:endParaRPr>
          </a:p>
        </p:txBody>
      </p:sp>
    </p:spTree>
    <p:extLst>
      <p:ext uri="{BB962C8B-B14F-4D97-AF65-F5344CB8AC3E}">
        <p14:creationId xmlns:p14="http://schemas.microsoft.com/office/powerpoint/2010/main" val="2929620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16</a:t>
            </a:fld>
            <a:endParaRPr lang="fr-FR">
              <a:solidFill>
                <a:prstClr val="black"/>
              </a:solidFill>
            </a:endParaRPr>
          </a:p>
        </p:txBody>
      </p:sp>
    </p:spTree>
    <p:extLst>
      <p:ext uri="{BB962C8B-B14F-4D97-AF65-F5344CB8AC3E}">
        <p14:creationId xmlns:p14="http://schemas.microsoft.com/office/powerpoint/2010/main" val="2287382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17</a:t>
            </a:fld>
            <a:endParaRPr lang="fr-FR">
              <a:solidFill>
                <a:prstClr val="black"/>
              </a:solidFill>
            </a:endParaRPr>
          </a:p>
        </p:txBody>
      </p:sp>
    </p:spTree>
    <p:extLst>
      <p:ext uri="{BB962C8B-B14F-4D97-AF65-F5344CB8AC3E}">
        <p14:creationId xmlns:p14="http://schemas.microsoft.com/office/powerpoint/2010/main" val="30886610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18</a:t>
            </a:fld>
            <a:endParaRPr lang="fr-FR">
              <a:solidFill>
                <a:prstClr val="black"/>
              </a:solidFill>
            </a:endParaRPr>
          </a:p>
        </p:txBody>
      </p:sp>
    </p:spTree>
    <p:extLst>
      <p:ext uri="{BB962C8B-B14F-4D97-AF65-F5344CB8AC3E}">
        <p14:creationId xmlns:p14="http://schemas.microsoft.com/office/powerpoint/2010/main" val="36533266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19</a:t>
            </a:fld>
            <a:endParaRPr lang="fr-FR">
              <a:solidFill>
                <a:prstClr val="black"/>
              </a:solidFill>
            </a:endParaRPr>
          </a:p>
        </p:txBody>
      </p:sp>
    </p:spTree>
    <p:extLst>
      <p:ext uri="{BB962C8B-B14F-4D97-AF65-F5344CB8AC3E}">
        <p14:creationId xmlns:p14="http://schemas.microsoft.com/office/powerpoint/2010/main" val="433140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t>2</a:t>
            </a:fld>
            <a:endParaRPr lang="fr-FR"/>
          </a:p>
        </p:txBody>
      </p:sp>
    </p:spTree>
    <p:extLst>
      <p:ext uri="{BB962C8B-B14F-4D97-AF65-F5344CB8AC3E}">
        <p14:creationId xmlns:p14="http://schemas.microsoft.com/office/powerpoint/2010/main" val="21780633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20</a:t>
            </a:fld>
            <a:endParaRPr lang="fr-FR">
              <a:solidFill>
                <a:prstClr val="black"/>
              </a:solidFill>
            </a:endParaRPr>
          </a:p>
        </p:txBody>
      </p:sp>
    </p:spTree>
    <p:extLst>
      <p:ext uri="{BB962C8B-B14F-4D97-AF65-F5344CB8AC3E}">
        <p14:creationId xmlns:p14="http://schemas.microsoft.com/office/powerpoint/2010/main" val="6772400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21</a:t>
            </a:fld>
            <a:endParaRPr lang="fr-FR">
              <a:solidFill>
                <a:prstClr val="black"/>
              </a:solidFill>
            </a:endParaRPr>
          </a:p>
        </p:txBody>
      </p:sp>
    </p:spTree>
    <p:extLst>
      <p:ext uri="{BB962C8B-B14F-4D97-AF65-F5344CB8AC3E}">
        <p14:creationId xmlns:p14="http://schemas.microsoft.com/office/powerpoint/2010/main" val="6772153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22</a:t>
            </a:fld>
            <a:endParaRPr lang="fr-FR">
              <a:solidFill>
                <a:prstClr val="black"/>
              </a:solidFill>
            </a:endParaRPr>
          </a:p>
        </p:txBody>
      </p:sp>
    </p:spTree>
    <p:extLst>
      <p:ext uri="{BB962C8B-B14F-4D97-AF65-F5344CB8AC3E}">
        <p14:creationId xmlns:p14="http://schemas.microsoft.com/office/powerpoint/2010/main" val="20477213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28</a:t>
            </a:fld>
            <a:endParaRPr lang="fr-FR">
              <a:solidFill>
                <a:prstClr val="black"/>
              </a:solidFill>
            </a:endParaRPr>
          </a:p>
        </p:txBody>
      </p:sp>
    </p:spTree>
    <p:extLst>
      <p:ext uri="{BB962C8B-B14F-4D97-AF65-F5344CB8AC3E}">
        <p14:creationId xmlns:p14="http://schemas.microsoft.com/office/powerpoint/2010/main" val="1937326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t>3</a:t>
            </a:fld>
            <a:endParaRPr lang="fr-FR"/>
          </a:p>
        </p:txBody>
      </p:sp>
    </p:spTree>
    <p:extLst>
      <p:ext uri="{BB962C8B-B14F-4D97-AF65-F5344CB8AC3E}">
        <p14:creationId xmlns:p14="http://schemas.microsoft.com/office/powerpoint/2010/main" val="3046653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t>4</a:t>
            </a:fld>
            <a:endParaRPr lang="fr-FR"/>
          </a:p>
        </p:txBody>
      </p:sp>
    </p:spTree>
    <p:extLst>
      <p:ext uri="{BB962C8B-B14F-4D97-AF65-F5344CB8AC3E}">
        <p14:creationId xmlns:p14="http://schemas.microsoft.com/office/powerpoint/2010/main" val="3611594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t>5</a:t>
            </a:fld>
            <a:endParaRPr lang="fr-FR"/>
          </a:p>
        </p:txBody>
      </p:sp>
    </p:spTree>
    <p:extLst>
      <p:ext uri="{BB962C8B-B14F-4D97-AF65-F5344CB8AC3E}">
        <p14:creationId xmlns:p14="http://schemas.microsoft.com/office/powerpoint/2010/main" val="121453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6</a:t>
            </a:fld>
            <a:endParaRPr lang="fr-FR">
              <a:solidFill>
                <a:prstClr val="black"/>
              </a:solidFill>
            </a:endParaRPr>
          </a:p>
        </p:txBody>
      </p:sp>
    </p:spTree>
    <p:extLst>
      <p:ext uri="{BB962C8B-B14F-4D97-AF65-F5344CB8AC3E}">
        <p14:creationId xmlns:p14="http://schemas.microsoft.com/office/powerpoint/2010/main" val="341691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7</a:t>
            </a:fld>
            <a:endParaRPr lang="fr-FR">
              <a:solidFill>
                <a:prstClr val="black"/>
              </a:solidFill>
            </a:endParaRPr>
          </a:p>
        </p:txBody>
      </p:sp>
    </p:spTree>
    <p:extLst>
      <p:ext uri="{BB962C8B-B14F-4D97-AF65-F5344CB8AC3E}">
        <p14:creationId xmlns:p14="http://schemas.microsoft.com/office/powerpoint/2010/main" val="3152615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8</a:t>
            </a:fld>
            <a:endParaRPr lang="fr-FR">
              <a:solidFill>
                <a:prstClr val="black"/>
              </a:solidFill>
            </a:endParaRPr>
          </a:p>
        </p:txBody>
      </p:sp>
    </p:spTree>
    <p:extLst>
      <p:ext uri="{BB962C8B-B14F-4D97-AF65-F5344CB8AC3E}">
        <p14:creationId xmlns:p14="http://schemas.microsoft.com/office/powerpoint/2010/main" val="976278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endParaRPr lang="fr-FR">
              <a:solidFill>
                <a:prstClr val="black"/>
              </a:solidFill>
            </a:endParaRPr>
          </a:p>
        </p:txBody>
      </p:sp>
      <p:sp>
        <p:nvSpPr>
          <p:cNvPr id="5" name="Espace réservé du numéro de diapositive 4"/>
          <p:cNvSpPr>
            <a:spLocks noGrp="1"/>
          </p:cNvSpPr>
          <p:nvPr>
            <p:ph type="sldNum" sz="quarter" idx="11"/>
          </p:nvPr>
        </p:nvSpPr>
        <p:spPr/>
        <p:txBody>
          <a:bodyPr/>
          <a:lstStyle/>
          <a:p>
            <a:fld id="{998F3F55-1FC6-4445-A14F-4853AB5C802E}" type="slidenum">
              <a:rPr lang="fr-FR" smtClean="0">
                <a:solidFill>
                  <a:prstClr val="black"/>
                </a:solidFill>
              </a:rPr>
              <a:pPr/>
              <a:t>9</a:t>
            </a:fld>
            <a:endParaRPr lang="fr-FR">
              <a:solidFill>
                <a:prstClr val="black"/>
              </a:solidFill>
            </a:endParaRPr>
          </a:p>
        </p:txBody>
      </p:sp>
    </p:spTree>
    <p:extLst>
      <p:ext uri="{BB962C8B-B14F-4D97-AF65-F5344CB8AC3E}">
        <p14:creationId xmlns:p14="http://schemas.microsoft.com/office/powerpoint/2010/main" val="5125665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fr-FR"/>
              <a:t>Modifiez le style du titre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EE3EE5A1-BD3C-1A4F-AD7E-D9EBD944F561}"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C09C58-08F8-7949-AC6E-DC43A19F764D}" type="slidenum">
              <a:rPr lang="fr-FR" smtClean="0"/>
              <a:t>‹N°›</a:t>
            </a:fld>
            <a:endParaRPr lang="fr-FR"/>
          </a:p>
        </p:txBody>
      </p:sp>
      <p:sp>
        <p:nvSpPr>
          <p:cNvPr id="11" name="Rectangle 10"/>
          <p:cNvSpPr/>
          <p:nvPr/>
        </p:nvSpPr>
        <p:spPr>
          <a:xfrm>
            <a:off x="0" y="0"/>
            <a:ext cx="9144000" cy="4572001"/>
          </a:xfrm>
          <a:prstGeom prst="rect">
            <a:avLst/>
          </a:prstGeom>
          <a:blipFill dpi="0" rotWithShape="1">
            <a:blip r:embed="rId2">
              <a:duotone>
                <a:schemeClr val="accent2">
                  <a:shade val="45000"/>
                  <a:satMod val="135000"/>
                </a:schemeClr>
                <a:prstClr val="white"/>
              </a:duotone>
            </a:blip>
            <a:srcRect/>
            <a:tile tx="-165100" ty="-7620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E3EE5A1-BD3C-1A4F-AD7E-D9EBD944F561}"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C09C58-08F8-7949-AC6E-DC43A19F764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E3EE5A1-BD3C-1A4F-AD7E-D9EBD944F561}"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C09C58-08F8-7949-AC6E-DC43A19F764D}" type="slidenum">
              <a:rPr lang="fr-FR" smtClean="0"/>
              <a:t>‹N°›</a:t>
            </a:fld>
            <a:endParaRPr lang="fr-FR"/>
          </a:p>
        </p:txBody>
      </p:sp>
      <p:cxnSp>
        <p:nvCxnSpPr>
          <p:cNvPr id="8" name="Straight Connector 7"/>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E3EE5A1-BD3C-1A4F-AD7E-D9EBD944F561}"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C09C58-08F8-7949-AC6E-DC43A19F764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fr-FR"/>
              <a:t>Modifiez le style du titre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E3EE5A1-BD3C-1A4F-AD7E-D9EBD944F561}" type="datetimeFigureOut">
              <a:rPr lang="fr-FR" smtClean="0"/>
              <a:t>21/04/2025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C09C58-08F8-7949-AC6E-DC43A19F764D}" type="slidenum">
              <a:rPr lang="fr-FR" smtClean="0"/>
              <a:t>‹N°›</a:t>
            </a:fld>
            <a:endParaRPr lang="fr-FR"/>
          </a:p>
        </p:txBody>
      </p:sp>
      <p:sp>
        <p:nvSpPr>
          <p:cNvPr id="10" name="Rectangle 9"/>
          <p:cNvSpPr/>
          <p:nvPr/>
        </p:nvSpPr>
        <p:spPr>
          <a:xfrm>
            <a:off x="0" y="0"/>
            <a:ext cx="9144000" cy="4572000"/>
          </a:xfrm>
          <a:prstGeom prst="rect">
            <a:avLst/>
          </a:prstGeom>
          <a:blipFill dpi="0" rotWithShape="1">
            <a:blip r:embed="rId2">
              <a:duotone>
                <a:schemeClr val="accent1">
                  <a:shade val="45000"/>
                  <a:satMod val="135000"/>
                </a:schemeClr>
                <a:prstClr val="white"/>
              </a:duotone>
            </a:blip>
            <a:srcRect/>
            <a:tile tx="-165100" ty="-7620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E3EE5A1-BD3C-1A4F-AD7E-D9EBD944F561}" type="datetimeFigureOut">
              <a:rPr lang="fr-FR" smtClean="0"/>
              <a:t>21/04/2025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C09C58-08F8-7949-AC6E-DC43A19F764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fr-FR"/>
              <a:t>Modifiez le style du titre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768096" y="2967788"/>
            <a:ext cx="356616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Modifier les styles du texte du masque</a:t>
            </a:r>
          </a:p>
        </p:txBody>
      </p:sp>
      <p:sp>
        <p:nvSpPr>
          <p:cNvPr id="6" name="Content Placeholder 5"/>
          <p:cNvSpPr>
            <a:spLocks noGrp="1"/>
          </p:cNvSpPr>
          <p:nvPr>
            <p:ph sz="quarter" idx="4"/>
          </p:nvPr>
        </p:nvSpPr>
        <p:spPr>
          <a:xfrm>
            <a:off x="4491990" y="2967788"/>
            <a:ext cx="356616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E3EE5A1-BD3C-1A4F-AD7E-D9EBD944F561}" type="datetimeFigureOut">
              <a:rPr lang="fr-FR" smtClean="0"/>
              <a:t>21/04/2025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C09C58-08F8-7949-AC6E-DC43A19F764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E3EE5A1-BD3C-1A4F-AD7E-D9EBD944F561}" type="datetimeFigureOut">
              <a:rPr lang="fr-FR" smtClean="0"/>
              <a:t>21/04/2025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C09C58-08F8-7949-AC6E-DC43A19F764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EE5A1-BD3C-1A4F-AD7E-D9EBD944F561}" type="datetimeFigureOut">
              <a:rPr lang="fr-FR" smtClean="0"/>
              <a:t>21/04/2025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C09C58-08F8-7949-AC6E-DC43A19F764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fr-FR"/>
              <a:t>Modifiez le style du titre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E3EE5A1-BD3C-1A4F-AD7E-D9EBD944F561}" type="datetimeFigureOut">
              <a:rPr lang="fr-FR" smtClean="0"/>
              <a:t>21/04/2025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C09C58-08F8-7949-AC6E-DC43A19F764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EE3EE5A1-BD3C-1A4F-AD7E-D9EBD944F561}" type="datetimeFigureOut">
              <a:rPr lang="fr-FR" smtClean="0"/>
              <a:t>21/04/2025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C09C58-08F8-7949-AC6E-DC43A19F764D}" type="slidenum">
              <a:rPr lang="fr-FR" smtClean="0"/>
              <a:t>‹N°›</a:t>
            </a:fld>
            <a:endParaRPr lang="fr-F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E3EE5A1-BD3C-1A4F-AD7E-D9EBD944F561}" type="datetimeFigureOut">
              <a:rPr lang="fr-FR" smtClean="0"/>
              <a:t>21/04/2025</a:t>
            </a:fld>
            <a:endParaRPr lang="fr-F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4C09C58-08F8-7949-AC6E-DC43A19F764D}" type="slidenum">
              <a:rPr lang="fr-FR" smtClean="0"/>
              <a:t>‹N°›</a:t>
            </a:fld>
            <a:endParaRPr lang="fr-FR"/>
          </a:p>
        </p:txBody>
      </p:sp>
      <p:cxnSp>
        <p:nvCxnSpPr>
          <p:cNvPr id="8" name="Straight Connector 7"/>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43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600" kern="1200">
          <a:solidFill>
            <a:schemeClr val="tx1"/>
          </a:solidFill>
          <a:latin typeface="+mn-lt"/>
          <a:ea typeface="+mn-ea"/>
          <a:cs typeface="+mn-cs"/>
        </a:defRPr>
      </a:lvl2pPr>
      <a:lvl3pPr marL="44831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6pPr>
      <a:lvl7pPr marL="106045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7pPr>
      <a:lvl8pPr marL="1216025"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8pPr>
      <a:lvl9pPr marL="1362710" indent="-137160" algn="l" defTabSz="914400" rtl="0" eaLnBrk="1" latinLnBrk="0" hangingPunct="1">
        <a:lnSpc>
          <a:spcPct val="90000"/>
        </a:lnSpc>
        <a:spcBef>
          <a:spcPts val="200"/>
        </a:spcBef>
        <a:spcAft>
          <a:spcPts val="400"/>
        </a:spcAft>
        <a:buClr>
          <a:schemeClr val="accent2"/>
        </a:buClr>
        <a:buFont typeface="Wingdings 3" panose="05040102010807070707"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p>
        </p:txBody>
      </p:sp>
      <p:sp>
        <p:nvSpPr>
          <p:cNvPr id="26" name="Titre 1"/>
          <p:cNvSpPr>
            <a:spLocks noGrp="1"/>
          </p:cNvSpPr>
          <p:nvPr>
            <p:ph type="ctrTitle"/>
          </p:nvPr>
        </p:nvSpPr>
        <p:spPr>
          <a:xfrm>
            <a:off x="534154" y="160338"/>
            <a:ext cx="7731660" cy="1940836"/>
          </a:xfrm>
          <a:effectLst>
            <a:outerShdw blurRad="50800" dist="38100" dir="2700000" algn="tl" rotWithShape="0">
              <a:prstClr val="black">
                <a:alpha val="40000"/>
              </a:prstClr>
            </a:outerShdw>
          </a:effectLst>
        </p:spPr>
        <p:txBody>
          <a:bodyPr>
            <a:noAutofit/>
          </a:bodyPr>
          <a:lstStyle/>
          <a:p>
            <a:pPr algn="ctr"/>
            <a:r>
              <a:rPr lang="fr-FR" sz="6000" b="1" cap="small" dirty="0" smtClean="0">
                <a:solidFill>
                  <a:srgbClr val="0000FF"/>
                </a:solidFill>
              </a:rPr>
              <a:t/>
            </a:r>
            <a:br>
              <a:rPr lang="fr-FR" sz="6000" b="1" cap="small" dirty="0" smtClean="0">
                <a:solidFill>
                  <a:srgbClr val="0000FF"/>
                </a:solidFill>
              </a:rPr>
            </a:br>
            <a:r>
              <a:rPr lang="ar-DZ" sz="3200" b="1" cap="small" dirty="0" smtClean="0">
                <a:solidFill>
                  <a:srgbClr val="002060"/>
                </a:solidFill>
              </a:rPr>
              <a:t>وزارة التعليم العالي والبحث العلمي</a:t>
            </a:r>
            <a:r>
              <a:rPr lang="fr-FR" sz="3200" b="1" cap="small" dirty="0" smtClean="0">
                <a:solidFill>
                  <a:srgbClr val="002060"/>
                </a:solidFill>
              </a:rPr>
              <a:t/>
            </a:r>
            <a:br>
              <a:rPr lang="fr-FR" sz="3200" b="1" cap="small" dirty="0" smtClean="0">
                <a:solidFill>
                  <a:srgbClr val="002060"/>
                </a:solidFill>
              </a:rPr>
            </a:br>
            <a:r>
              <a:rPr lang="ar-DZ" sz="2800" b="1" cap="small" dirty="0" smtClean="0">
                <a:solidFill>
                  <a:srgbClr val="002060"/>
                </a:solidFill>
              </a:rPr>
              <a:t>المديرية العامة للبحث العلمي والتطوير التكنولوجي</a:t>
            </a:r>
            <a:r>
              <a:rPr lang="fr-FR" sz="2000" b="1" cap="small" dirty="0">
                <a:solidFill>
                  <a:schemeClr val="tx1"/>
                </a:solidFill>
              </a:rPr>
              <a:t/>
            </a:r>
            <a:br>
              <a:rPr lang="fr-FR" sz="2000" b="1" cap="small" dirty="0">
                <a:solidFill>
                  <a:schemeClr val="tx1"/>
                </a:solidFill>
              </a:rPr>
            </a:br>
            <a:r>
              <a:rPr lang="ar-DZ" sz="2400" b="1" cap="small" dirty="0" smtClean="0">
                <a:solidFill>
                  <a:srgbClr val="002060"/>
                </a:solidFill>
              </a:rPr>
              <a:t>الوكالة </a:t>
            </a:r>
            <a:r>
              <a:rPr lang="ar-DZ" sz="2400" b="1" cap="small" dirty="0" err="1" smtClean="0">
                <a:solidFill>
                  <a:srgbClr val="002060"/>
                </a:solidFill>
              </a:rPr>
              <a:t>الموضوعاتية</a:t>
            </a:r>
            <a:r>
              <a:rPr lang="ar-DZ" sz="2400" b="1" cap="small" dirty="0" smtClean="0">
                <a:solidFill>
                  <a:srgbClr val="002060"/>
                </a:solidFill>
              </a:rPr>
              <a:t> للبحث في العلوم الاجتماعية والإنسانية</a:t>
            </a:r>
            <a:endParaRPr lang="fr-FR" sz="6000" b="1" cap="small" dirty="0">
              <a:solidFill>
                <a:srgbClr val="002060"/>
              </a:solidFill>
            </a:endParaRPr>
          </a:p>
        </p:txBody>
      </p:sp>
      <p:sp>
        <p:nvSpPr>
          <p:cNvPr id="4" name="Sous-titre 3"/>
          <p:cNvSpPr>
            <a:spLocks noGrp="1"/>
          </p:cNvSpPr>
          <p:nvPr>
            <p:ph type="subTitle" idx="1"/>
          </p:nvPr>
        </p:nvSpPr>
        <p:spPr>
          <a:xfrm>
            <a:off x="1535597" y="4904896"/>
            <a:ext cx="4222525" cy="1463040"/>
          </a:xfrm>
        </p:spPr>
        <p:txBody>
          <a:bodyPr>
            <a:normAutofit/>
          </a:bodyPr>
          <a:lstStyle/>
          <a:p>
            <a:pPr algn="ctr"/>
            <a:r>
              <a:rPr lang="ar-DZ" sz="2400" b="1" cap="small" dirty="0" smtClean="0">
                <a:solidFill>
                  <a:schemeClr val="tx1"/>
                </a:solidFill>
              </a:rPr>
              <a:t>قسنطينة بتاريخ: 21 أفريل 2025</a:t>
            </a:r>
            <a:endParaRPr lang="fr-FR" sz="2400" dirty="0"/>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7536" y="4338536"/>
            <a:ext cx="2659985" cy="250351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lvl="0"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rgbClr val="002060"/>
                </a:solidFill>
              </a:rPr>
              <a:t>-</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002060"/>
                </a:solidFill>
              </a:rPr>
              <a:t>-</a:t>
            </a:r>
            <a:r>
              <a:rPr lang="ar-SA" dirty="0">
                <a:solidFill>
                  <a:srgbClr val="002060"/>
                </a:solidFill>
              </a:rPr>
              <a:t>نتائج مجهودات الدعم المالي للمؤسسات الصغيرة والمتوسطة </a:t>
            </a:r>
            <a:r>
              <a:rPr lang="ar-SA" b="1" dirty="0">
                <a:solidFill>
                  <a:srgbClr val="C00000"/>
                </a:solidFill>
              </a:rPr>
              <a:t>تعتبر غير مرضية ولا ترقى إلى مستوى التطلعات</a:t>
            </a:r>
            <a:r>
              <a:rPr lang="ar-SA" dirty="0">
                <a:solidFill>
                  <a:srgbClr val="002060"/>
                </a:solidFill>
              </a:rPr>
              <a:t>، بدليل عدم الالتزام بكافة الجوانب المنظمة لعملية الدعم الذي غالبا يكون عبارة عن تقديم </a:t>
            </a:r>
            <a:r>
              <a:rPr lang="ar-DZ" dirty="0">
                <a:solidFill>
                  <a:srgbClr val="002060"/>
                </a:solidFill>
              </a:rPr>
              <a:t>الأموال</a:t>
            </a:r>
            <a:r>
              <a:rPr lang="ar-SA" dirty="0">
                <a:solidFill>
                  <a:srgbClr val="002060"/>
                </a:solidFill>
              </a:rPr>
              <a:t> دون مرافقة، وهذا ما جعل من هذه المؤسسات ضحية لهيئات دعمها بعدما كانت ضحية لخصوصية حجمها</a:t>
            </a:r>
            <a:r>
              <a:rPr lang="fr-FR" dirty="0">
                <a:solidFill>
                  <a:srgbClr val="002060"/>
                </a:solidFill>
              </a:rPr>
              <a:t>.</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301563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smtClean="0">
                <a:solidFill>
                  <a:srgbClr val="002060"/>
                </a:solidFill>
              </a:rPr>
              <a:t>-</a:t>
            </a:r>
            <a:r>
              <a:rPr lang="ar-SA" sz="3600" b="1" dirty="0">
                <a:solidFill>
                  <a:srgbClr val="C00000"/>
                </a:solidFill>
              </a:rPr>
              <a:t>ضعف آليات دعم وتمويل المؤسسات الصغيرة والمتوسطة في الجزائر</a:t>
            </a:r>
            <a:r>
              <a:rPr lang="ar-SA" sz="3600" dirty="0">
                <a:solidFill>
                  <a:srgbClr val="002060"/>
                </a:solidFill>
              </a:rPr>
              <a:t>؛ دفع السلطات الجزائرية لاستحداث هيئات تعمل على دعم وتمويل هذه المؤسسات حسب واختصاصها ومنها الوكالة الوطنية لدعم وتنمية </a:t>
            </a:r>
            <a:r>
              <a:rPr lang="ar-SA" sz="3600" dirty="0" err="1">
                <a:solidFill>
                  <a:srgbClr val="002060"/>
                </a:solidFill>
              </a:rPr>
              <a:t>المقاولاتية</a:t>
            </a:r>
            <a:r>
              <a:rPr lang="ar-SA" sz="3600" dirty="0">
                <a:solidFill>
                  <a:srgbClr val="002060"/>
                </a:solidFill>
              </a:rPr>
              <a:t>. </a:t>
            </a:r>
            <a:r>
              <a:rPr lang="fr-FR" sz="3600" dirty="0"/>
              <a:t/>
            </a:r>
            <a:br>
              <a:rPr lang="fr-FR" sz="3600"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319063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lvl="0"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smtClean="0">
                <a:solidFill>
                  <a:srgbClr val="002060"/>
                </a:solidFill>
              </a:rPr>
              <a:t>-</a:t>
            </a:r>
            <a:r>
              <a:rPr lang="ar-SA" sz="3600" dirty="0">
                <a:solidFill>
                  <a:srgbClr val="C00000"/>
                </a:solidFill>
              </a:rPr>
              <a:t>كثرة الهياكل والهيئات </a:t>
            </a:r>
            <a:r>
              <a:rPr lang="ar-SA" sz="3600" dirty="0">
                <a:solidFill>
                  <a:srgbClr val="002060"/>
                </a:solidFill>
              </a:rPr>
              <a:t>الموضوعة لدعم وتمويل المؤسسات الصغيرة والمتوسطة، التي تؤدي بدورها إلى </a:t>
            </a:r>
            <a:r>
              <a:rPr lang="ar-SA" sz="3600" b="1" dirty="0">
                <a:solidFill>
                  <a:srgbClr val="C00000"/>
                </a:solidFill>
              </a:rPr>
              <a:t>نقص في التحكم وتسيير هذه الهياكل وتشتت الامكانيات </a:t>
            </a:r>
            <a:r>
              <a:rPr lang="ar-SA" sz="3600" b="1" dirty="0" smtClean="0">
                <a:solidFill>
                  <a:srgbClr val="C00000"/>
                </a:solidFill>
              </a:rPr>
              <a:t>بين </a:t>
            </a:r>
            <a:r>
              <a:rPr lang="ar-SA" sz="3600" b="1" dirty="0">
                <a:solidFill>
                  <a:srgbClr val="C00000"/>
                </a:solidFill>
              </a:rPr>
              <a:t>هيئات وأخرى </a:t>
            </a:r>
            <a:r>
              <a:rPr lang="ar-SA" sz="3600" dirty="0">
                <a:solidFill>
                  <a:srgbClr val="002060"/>
                </a:solidFill>
              </a:rPr>
              <a:t>مما يعيق عملية تنفيذها</a:t>
            </a:r>
            <a:r>
              <a:rPr lang="ar-SA" sz="3600" dirty="0"/>
              <a:t>.</a:t>
            </a:r>
            <a:r>
              <a:rPr lang="fr-FR" sz="3600" dirty="0"/>
              <a:t/>
            </a:r>
            <a:br>
              <a:rPr lang="fr-FR" sz="3600" dirty="0"/>
            </a:br>
            <a:r>
              <a:rPr lang="ar-SA" sz="3600" dirty="0" smtClean="0">
                <a:solidFill>
                  <a:srgbClr val="002060"/>
                </a:solidFill>
              </a:rPr>
              <a:t> </a:t>
            </a:r>
            <a:r>
              <a:rPr lang="fr-FR" sz="3600" dirty="0"/>
              <a:t/>
            </a:r>
            <a:br>
              <a:rPr lang="fr-FR" sz="3600"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2602600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160338"/>
            <a:ext cx="7731660" cy="2965235"/>
          </a:xfrm>
          <a:effectLst>
            <a:outerShdw blurRad="50800" dist="38100" dir="2700000" algn="tl" rotWithShape="0">
              <a:prstClr val="black">
                <a:alpha val="40000"/>
              </a:prstClr>
            </a:outerShdw>
          </a:effectLst>
        </p:spPr>
        <p:txBody>
          <a:bodyPr>
            <a:noAutofit/>
          </a:bodyPr>
          <a:lstStyle/>
          <a:p>
            <a:pPr algn="ctr"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5400" b="1" dirty="0" smtClean="0">
                <a:solidFill>
                  <a:srgbClr val="C00000"/>
                </a:solidFill>
              </a:rPr>
              <a:t>3-أهم التوصيات </a:t>
            </a:r>
            <a:r>
              <a:rPr lang="ar-DZ" sz="5400" b="1" dirty="0" err="1" smtClean="0">
                <a:solidFill>
                  <a:srgbClr val="C00000"/>
                </a:solidFill>
              </a:rPr>
              <a:t>المتوصل</a:t>
            </a:r>
            <a:r>
              <a:rPr lang="ar-DZ" sz="5400" b="1" dirty="0" smtClean="0">
                <a:solidFill>
                  <a:srgbClr val="C00000"/>
                </a:solidFill>
              </a:rPr>
              <a:t> إليها</a:t>
            </a:r>
            <a:r>
              <a:rPr lang="ar-DZ" sz="3200" b="1" dirty="0"/>
              <a:t/>
            </a:r>
            <a:br>
              <a:rPr lang="ar-DZ" sz="3200" b="1" dirty="0"/>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7536" y="4338536"/>
            <a:ext cx="2659985" cy="2503515"/>
          </a:xfrm>
          <a:prstGeom prst="rect">
            <a:avLst/>
          </a:prstGeom>
        </p:spPr>
      </p:pic>
    </p:spTree>
    <p:extLst>
      <p:ext uri="{BB962C8B-B14F-4D97-AF65-F5344CB8AC3E}">
        <p14:creationId xmlns:p14="http://schemas.microsoft.com/office/powerpoint/2010/main" val="7797115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smtClean="0">
                <a:solidFill>
                  <a:srgbClr val="002060"/>
                </a:solidFill>
              </a:rPr>
              <a:t>-</a:t>
            </a:r>
            <a:r>
              <a:rPr lang="ar-SA" sz="3600" b="1" dirty="0">
                <a:solidFill>
                  <a:srgbClr val="C00000"/>
                </a:solidFill>
              </a:rPr>
              <a:t>إعادة النظر في آليات التمويل البنكي التقليدية</a:t>
            </a:r>
            <a:r>
              <a:rPr lang="ar-SA" sz="3600" dirty="0">
                <a:solidFill>
                  <a:srgbClr val="002060"/>
                </a:solidFill>
              </a:rPr>
              <a:t>، من خلال تقديم </a:t>
            </a:r>
            <a:r>
              <a:rPr lang="ar-SA" sz="3600" b="1" dirty="0">
                <a:solidFill>
                  <a:srgbClr val="C00000"/>
                </a:solidFill>
              </a:rPr>
              <a:t>صيغ تمويلية أكثر مرونة وتكيّفًا مع طبيعة المؤسسات الصغيرة والمتوسطة</a:t>
            </a:r>
            <a:r>
              <a:rPr lang="ar-SA" sz="3600" dirty="0">
                <a:solidFill>
                  <a:srgbClr val="002060"/>
                </a:solidFill>
              </a:rPr>
              <a:t>، بما في ذلك التمويل دون فوائد، وتأجيل سداد القروض في المراحل الأولى من النشاط</a:t>
            </a:r>
            <a:r>
              <a:rPr lang="fr-FR" sz="3600" dirty="0"/>
              <a:t>.</a:t>
            </a:r>
            <a:br>
              <a:rPr lang="fr-FR" sz="3600" dirty="0"/>
            </a:br>
            <a:r>
              <a:rPr lang="fr-FR" sz="3600" dirty="0"/>
              <a:t/>
            </a:r>
            <a:br>
              <a:rPr lang="fr-FR" sz="3600" dirty="0"/>
            </a:br>
            <a:r>
              <a:rPr lang="ar-SA" sz="3600" dirty="0" smtClean="0">
                <a:solidFill>
                  <a:srgbClr val="002060"/>
                </a:solidFill>
              </a:rPr>
              <a:t> </a:t>
            </a:r>
            <a:r>
              <a:rPr lang="fr-FR" sz="3600" dirty="0"/>
              <a:t/>
            </a:r>
            <a:br>
              <a:rPr lang="fr-FR" sz="3600"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1747152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lvl="0"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C00000"/>
                </a:solidFill>
              </a:rPr>
              <a:t>-</a:t>
            </a:r>
            <a:r>
              <a:rPr lang="ar-SA" sz="3600" b="1" dirty="0">
                <a:solidFill>
                  <a:srgbClr val="C00000"/>
                </a:solidFill>
              </a:rPr>
              <a:t>الرفع من فعالية برامج المرافقة</a:t>
            </a:r>
            <a:r>
              <a:rPr lang="ar-SA" sz="3600" dirty="0">
                <a:solidFill>
                  <a:srgbClr val="002060"/>
                </a:solidFill>
              </a:rPr>
              <a:t>، من خلال تطوير محتواها ليشمل جوانب التكوين، التسويق، الإدارة، والتحول الرقمي، مع تقييم دوري لأثر هذه البرامج على استمرارية المؤسسات</a:t>
            </a:r>
            <a:r>
              <a:rPr lang="fr-FR" sz="3600" dirty="0">
                <a:solidFill>
                  <a:srgbClr val="002060"/>
                </a:solidFill>
              </a:rPr>
              <a:t>.</a:t>
            </a:r>
            <a:br>
              <a:rPr lang="fr-FR" sz="3600" dirty="0">
                <a:solidFill>
                  <a:srgbClr val="002060"/>
                </a:solidFill>
              </a:rPr>
            </a:br>
            <a:r>
              <a:rPr lang="fr-FR" sz="3600" dirty="0">
                <a:solidFill>
                  <a:srgbClr val="002060"/>
                </a:solidFill>
              </a:rPr>
              <a:t/>
            </a:r>
            <a:br>
              <a:rPr lang="fr-FR" sz="3600"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22203480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292911" y="2017707"/>
            <a:ext cx="7833028" cy="1146162"/>
          </a:xfrm>
          <a:effectLst>
            <a:outerShdw blurRad="50800" dist="38100" dir="2700000" algn="tl" rotWithShape="0">
              <a:prstClr val="black">
                <a:alpha val="40000"/>
              </a:prstClr>
            </a:outerShdw>
          </a:effectLst>
        </p:spPr>
        <p:txBody>
          <a:bodyPr>
            <a:noAutofit/>
          </a:bodyPr>
          <a:lstStyle/>
          <a:p>
            <a:pPr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C00000"/>
                </a:solidFill>
              </a:rPr>
              <a:t>-</a:t>
            </a:r>
            <a:r>
              <a:rPr lang="ar-SA" b="1" dirty="0">
                <a:solidFill>
                  <a:srgbClr val="C00000"/>
                </a:solidFill>
              </a:rPr>
              <a:t>تحسين التنسيق بين مختلف الهيئات الداعمة</a:t>
            </a:r>
            <a:r>
              <a:rPr lang="ar-SA" dirty="0"/>
              <a:t>، بهدف توحيد الجهود وتجنب تشتت الموارد، مع </a:t>
            </a:r>
            <a:r>
              <a:rPr lang="ar-SA" b="1" dirty="0">
                <a:solidFill>
                  <a:srgbClr val="C00000"/>
                </a:solidFill>
              </a:rPr>
              <a:t>إنشاء منصة وطنية رقمية تربط بين هذه الهياكل والمؤسسات المستفيدة</a:t>
            </a:r>
            <a:r>
              <a:rPr lang="fr-FR" dirty="0"/>
              <a:t>.</a:t>
            </a:r>
            <a:br>
              <a:rPr lang="fr-FR"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2428569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292911" y="2017707"/>
            <a:ext cx="7833028" cy="1146162"/>
          </a:xfrm>
          <a:effectLst>
            <a:outerShdw blurRad="50800" dist="38100" dir="2700000" algn="tl" rotWithShape="0">
              <a:prstClr val="black">
                <a:alpha val="40000"/>
              </a:prstClr>
            </a:outerShdw>
          </a:effectLst>
        </p:spPr>
        <p:txBody>
          <a:bodyPr>
            <a:noAutofit/>
          </a:bodyPr>
          <a:lstStyle/>
          <a:p>
            <a:pPr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C00000"/>
                </a:solidFill>
              </a:rPr>
              <a:t>-</a:t>
            </a:r>
            <a:r>
              <a:rPr lang="ar-SA" b="1" dirty="0">
                <a:solidFill>
                  <a:srgbClr val="C00000"/>
                </a:solidFill>
              </a:rPr>
              <a:t>توجيه السياسات التمويلية نحو القطاعات ذات القيمة المضافة العالية</a:t>
            </a:r>
            <a:r>
              <a:rPr lang="ar-SA" dirty="0"/>
              <a:t>، خاصة في المجال الصناعي والتكنولوجي، مع </a:t>
            </a:r>
            <a:r>
              <a:rPr lang="ar-SA" b="1" dirty="0">
                <a:solidFill>
                  <a:srgbClr val="C00000"/>
                </a:solidFill>
              </a:rPr>
              <a:t>تقديم امتيازات إضافية للمؤسسات التي تدمج الابتكار والتصدير</a:t>
            </a:r>
            <a:r>
              <a:rPr lang="ar-SA" dirty="0"/>
              <a:t> في نشاطها</a:t>
            </a:r>
            <a:r>
              <a:rPr lang="fr-FR" dirty="0"/>
              <a:t>.</a:t>
            </a:r>
            <a:br>
              <a:rPr lang="fr-FR" dirty="0"/>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3208729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292911" y="2017707"/>
            <a:ext cx="7833028" cy="1146162"/>
          </a:xfrm>
          <a:effectLst>
            <a:outerShdw blurRad="50800" dist="38100" dir="2700000" algn="tl" rotWithShape="0">
              <a:prstClr val="black">
                <a:alpha val="40000"/>
              </a:prstClr>
            </a:outerShdw>
          </a:effectLst>
        </p:spPr>
        <p:txBody>
          <a:bodyPr>
            <a:noAutofit/>
          </a:bodyPr>
          <a:lstStyle/>
          <a:p>
            <a:pPr lvl="0"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C00000"/>
                </a:solidFill>
              </a:rPr>
              <a:t>-</a:t>
            </a:r>
            <a:r>
              <a:rPr lang="ar-SA" b="1" dirty="0">
                <a:solidFill>
                  <a:srgbClr val="C00000"/>
                </a:solidFill>
              </a:rPr>
              <a:t>دعم وتطوير النوافذ الإسلامية داخل البنوك</a:t>
            </a:r>
            <a:r>
              <a:rPr lang="ar-SA" dirty="0"/>
              <a:t>، </a:t>
            </a:r>
            <a:r>
              <a:rPr lang="ar-SA" dirty="0">
                <a:solidFill>
                  <a:srgbClr val="002060"/>
                </a:solidFill>
              </a:rPr>
              <a:t>وتوسيع عروض المنتجات المالية الإسلامية لتلبية احتياجات شريحة واسعة من المستثمرين الشباب، مع ضمان الالتزام الكامل بمبادئ الشريعة</a:t>
            </a:r>
            <a:r>
              <a:rPr lang="fr-FR" dirty="0">
                <a:solidFill>
                  <a:srgbClr val="002060"/>
                </a:solidFill>
              </a:rPr>
              <a:t>.</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3456124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160338"/>
            <a:ext cx="7731660" cy="2965235"/>
          </a:xfrm>
          <a:effectLst>
            <a:outerShdw blurRad="50800" dist="38100" dir="2700000" algn="tl" rotWithShape="0">
              <a:prstClr val="black">
                <a:alpha val="40000"/>
              </a:prstClr>
            </a:outerShdw>
          </a:effectLst>
        </p:spPr>
        <p:txBody>
          <a:bodyPr>
            <a:noAutofit/>
          </a:bodyPr>
          <a:lstStyle/>
          <a:p>
            <a:pPr algn="ctr"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5400" b="1" dirty="0" smtClean="0">
                <a:solidFill>
                  <a:srgbClr val="C00000"/>
                </a:solidFill>
              </a:rPr>
              <a:t>4- </a:t>
            </a:r>
            <a:r>
              <a:rPr lang="ar-DZ" sz="5400" b="1" dirty="0" smtClean="0">
                <a:solidFill>
                  <a:srgbClr val="C00000"/>
                </a:solidFill>
              </a:rPr>
              <a:t>الهيئات المعنية </a:t>
            </a:r>
            <a:r>
              <a:rPr lang="ar-DZ" sz="5400" b="1" dirty="0" smtClean="0">
                <a:solidFill>
                  <a:srgbClr val="C00000"/>
                </a:solidFill>
              </a:rPr>
              <a:t>بتثمين المشروع</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7536" y="4338536"/>
            <a:ext cx="2659985" cy="2503515"/>
          </a:xfrm>
          <a:prstGeom prst="rect">
            <a:avLst/>
          </a:prstGeom>
        </p:spPr>
      </p:pic>
    </p:spTree>
    <p:extLst>
      <p:ext uri="{BB962C8B-B14F-4D97-AF65-F5344CB8AC3E}">
        <p14:creationId xmlns:p14="http://schemas.microsoft.com/office/powerpoint/2010/main" val="178151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p>
        </p:txBody>
      </p:sp>
      <p:sp>
        <p:nvSpPr>
          <p:cNvPr id="26" name="Titre 1"/>
          <p:cNvSpPr>
            <a:spLocks noGrp="1"/>
          </p:cNvSpPr>
          <p:nvPr>
            <p:ph type="ctrTitle"/>
          </p:nvPr>
        </p:nvSpPr>
        <p:spPr>
          <a:xfrm>
            <a:off x="534154" y="160338"/>
            <a:ext cx="7731660" cy="2965235"/>
          </a:xfrm>
          <a:effectLst>
            <a:outerShdw blurRad="50800" dist="38100" dir="2700000" algn="tl" rotWithShape="0">
              <a:prstClr val="black">
                <a:alpha val="40000"/>
              </a:prstClr>
            </a:outerShdw>
          </a:effectLst>
        </p:spPr>
        <p:txBody>
          <a:bodyPr>
            <a:noAutofit/>
          </a:bodyPr>
          <a:lstStyle/>
          <a:p>
            <a:pPr algn="ctr"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200" b="1" dirty="0"/>
              <a:t>مشروع بحث ذو صدى اجتماعي واقتصادي موسوم بعنوان</a:t>
            </a:r>
            <a:r>
              <a:rPr lang="ar-DZ" sz="3200" b="1" dirty="0" smtClean="0"/>
              <a:t>:</a:t>
            </a:r>
            <a:br>
              <a:rPr lang="ar-DZ" sz="3200" b="1" dirty="0" smtClean="0"/>
            </a:br>
            <a:r>
              <a:rPr lang="ar-DZ" sz="3200" b="1" dirty="0"/>
              <a:t/>
            </a:r>
            <a:br>
              <a:rPr lang="ar-DZ" sz="3200" b="1" dirty="0"/>
            </a:br>
            <a:r>
              <a:rPr lang="fr-FR" sz="3200" dirty="0"/>
              <a:t/>
            </a:r>
            <a:br>
              <a:rPr lang="fr-FR" sz="3200" dirty="0"/>
            </a:br>
            <a:r>
              <a:rPr lang="ar-DZ" sz="3200" b="1" dirty="0"/>
              <a:t> </a:t>
            </a:r>
            <a:r>
              <a:rPr lang="ar-DZ" sz="3600" b="1" dirty="0">
                <a:solidFill>
                  <a:srgbClr val="C00000"/>
                </a:solidFill>
              </a:rPr>
              <a:t>تقييم فعالية تمويل ومرافقة المؤسسات الصغيرة والمتوسطة في الجزائر</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4" name="Sous-titre 3"/>
          <p:cNvSpPr>
            <a:spLocks noGrp="1"/>
          </p:cNvSpPr>
          <p:nvPr>
            <p:ph type="subTitle" idx="1"/>
          </p:nvPr>
        </p:nvSpPr>
        <p:spPr>
          <a:xfrm>
            <a:off x="1535597" y="4904896"/>
            <a:ext cx="4222525" cy="1463040"/>
          </a:xfrm>
        </p:spPr>
        <p:txBody>
          <a:bodyPr>
            <a:normAutofit/>
          </a:bodyPr>
          <a:lstStyle/>
          <a:p>
            <a:pPr algn="ctr"/>
            <a:r>
              <a:rPr lang="ar-DZ" sz="2400" b="1" cap="small" dirty="0" smtClean="0">
                <a:solidFill>
                  <a:schemeClr val="tx1"/>
                </a:solidFill>
              </a:rPr>
              <a:t>قسنطينة بتاريخ: </a:t>
            </a:r>
            <a:r>
              <a:rPr lang="ar-DZ" sz="2400" b="1" cap="small" dirty="0" smtClean="0">
                <a:solidFill>
                  <a:schemeClr val="tx1"/>
                </a:solidFill>
              </a:rPr>
              <a:t>21 </a:t>
            </a:r>
            <a:r>
              <a:rPr lang="ar-DZ" sz="2400" b="1" cap="small" dirty="0" smtClean="0">
                <a:solidFill>
                  <a:schemeClr val="tx1"/>
                </a:solidFill>
              </a:rPr>
              <a:t>أفريل 2025</a:t>
            </a:r>
            <a:endParaRPr lang="fr-FR" sz="2400" dirty="0"/>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7536" y="4338536"/>
            <a:ext cx="2659985" cy="2503515"/>
          </a:xfrm>
          <a:prstGeom prst="rect">
            <a:avLst/>
          </a:prstGeom>
        </p:spPr>
      </p:pic>
    </p:spTree>
    <p:extLst>
      <p:ext uri="{BB962C8B-B14F-4D97-AF65-F5344CB8AC3E}">
        <p14:creationId xmlns:p14="http://schemas.microsoft.com/office/powerpoint/2010/main" val="10448863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292911" y="2017707"/>
            <a:ext cx="7833028" cy="1146162"/>
          </a:xfrm>
          <a:effectLst>
            <a:outerShdw blurRad="50800" dist="38100" dir="2700000" algn="tl" rotWithShape="0">
              <a:prstClr val="black">
                <a:alpha val="40000"/>
              </a:prstClr>
            </a:outerShdw>
          </a:effectLst>
        </p:spPr>
        <p:txBody>
          <a:bodyPr>
            <a:noAutofit/>
          </a:bodyPr>
          <a:lstStyle/>
          <a:p>
            <a:pPr lvl="0"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002060"/>
                </a:solidFill>
              </a:rPr>
              <a:t>-وزارة التعليم العالي والبحث العلمي</a:t>
            </a:r>
            <a:br>
              <a:rPr lang="ar-DZ" sz="3600" b="1" cap="small" dirty="0" smtClean="0">
                <a:solidFill>
                  <a:srgbClr val="002060"/>
                </a:solidFill>
              </a:rPr>
            </a:br>
            <a:r>
              <a:rPr lang="ar-DZ" sz="3600" b="1" cap="small" dirty="0" smtClean="0">
                <a:solidFill>
                  <a:srgbClr val="002060"/>
                </a:solidFill>
              </a:rPr>
              <a:t>-</a:t>
            </a:r>
            <a:r>
              <a:rPr lang="ar-DZ" sz="3600" b="1" dirty="0" smtClean="0">
                <a:solidFill>
                  <a:srgbClr val="002060"/>
                </a:solidFill>
              </a:rPr>
              <a:t>وزارة </a:t>
            </a:r>
            <a:r>
              <a:rPr lang="ar-DZ" sz="3600" b="1" dirty="0">
                <a:solidFill>
                  <a:srgbClr val="002060"/>
                </a:solidFill>
              </a:rPr>
              <a:t>اقتصاد المعرفة والمؤسسات الناشئة والمؤسسات المصغرة</a:t>
            </a: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a:t>
            </a:r>
            <a:r>
              <a:rPr lang="ar-SA" b="1" dirty="0" smtClean="0">
                <a:solidFill>
                  <a:srgbClr val="002060"/>
                </a:solidFill>
              </a:rPr>
              <a:t>الوكالة </a:t>
            </a:r>
            <a:r>
              <a:rPr lang="ar-SA" b="1" dirty="0">
                <a:solidFill>
                  <a:srgbClr val="002060"/>
                </a:solidFill>
              </a:rPr>
              <a:t>الوطنية لدعم وتنمية </a:t>
            </a:r>
            <a:r>
              <a:rPr lang="ar-SA" b="1" dirty="0" err="1">
                <a:solidFill>
                  <a:srgbClr val="002060"/>
                </a:solidFill>
              </a:rPr>
              <a:t>المقاولاتية</a:t>
            </a:r>
            <a:r>
              <a:rPr lang="fr-FR" b="1" dirty="0">
                <a:solidFill>
                  <a:srgbClr val="002060"/>
                </a:solidFill>
              </a:rPr>
              <a:t> </a:t>
            </a:r>
            <a:r>
              <a:rPr lang="fr-FR" b="1" dirty="0" smtClean="0">
                <a:solidFill>
                  <a:srgbClr val="002060"/>
                </a:solidFill>
              </a:rPr>
              <a:t>(NESDA)</a:t>
            </a:r>
            <a:r>
              <a:rPr lang="fr-FR" dirty="0">
                <a:solidFill>
                  <a:srgbClr val="002060"/>
                </a:solidFill>
              </a:rPr>
              <a:t/>
            </a:r>
            <a:br>
              <a:rPr lang="fr-FR" dirty="0">
                <a:solidFill>
                  <a:srgbClr val="002060"/>
                </a:solidFill>
              </a:rPr>
            </a:br>
            <a:r>
              <a:rPr lang="ar-SA" dirty="0"/>
              <a:t>سابقًا</a:t>
            </a:r>
            <a:r>
              <a:rPr lang="fr-FR" dirty="0"/>
              <a:t> "ANSEJ"</a:t>
            </a:r>
            <a:r>
              <a:rPr lang="ar-SA" dirty="0"/>
              <a:t>، وهي أحد الفاعلين الأساسيين في تمويل ومرافقة الشباب والمؤسسات المصغرة</a:t>
            </a:r>
            <a:r>
              <a:rPr lang="fr-FR" sz="3600" dirty="0"/>
              <a:t>.</a:t>
            </a:r>
            <a:br>
              <a:rPr lang="fr-FR" sz="3600" dirty="0"/>
            </a:br>
            <a:r>
              <a:rPr lang="fr-FR" sz="3600" dirty="0"/>
              <a:t/>
            </a:r>
            <a:br>
              <a:rPr lang="fr-FR" sz="3600" dirty="0"/>
            </a:br>
            <a:r>
              <a:rPr lang="ar-DZ" sz="3600" b="1" cap="small" dirty="0" smtClean="0">
                <a:solidFill>
                  <a:srgbClr val="002060"/>
                </a:solidFill>
              </a:rPr>
              <a:t/>
            </a:r>
            <a:br>
              <a:rPr lang="ar-DZ" sz="3600" b="1" cap="small" dirty="0" smtClean="0">
                <a:solidFill>
                  <a:srgbClr val="002060"/>
                </a:solidFill>
              </a:rPr>
            </a:br>
            <a:r>
              <a:rPr lang="fr-FR" b="1" dirty="0">
                <a:solidFill>
                  <a:srgbClr val="002060"/>
                </a:solidFill>
              </a:rPr>
              <a:t/>
            </a:r>
            <a:br>
              <a:rPr lang="fr-FR" b="1"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18417621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292911" y="2017707"/>
            <a:ext cx="7833028" cy="1146162"/>
          </a:xfrm>
          <a:effectLst>
            <a:outerShdw blurRad="50800" dist="38100" dir="2700000" algn="tl" rotWithShape="0">
              <a:prstClr val="black">
                <a:alpha val="40000"/>
              </a:prstClr>
            </a:outerShdw>
          </a:effectLst>
        </p:spPr>
        <p:txBody>
          <a:bodyPr>
            <a:noAutofit/>
          </a:bodyPr>
          <a:lstStyle/>
          <a:p>
            <a:pPr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SA" sz="3600" b="1" dirty="0" smtClean="0"/>
              <a:t>ا</a:t>
            </a: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ar-DZ" sz="3600" b="1" dirty="0" smtClean="0"/>
              <a:t>-</a:t>
            </a:r>
            <a:r>
              <a:rPr lang="ar-DZ" sz="3600" b="1" dirty="0" smtClean="0">
                <a:solidFill>
                  <a:srgbClr val="002060"/>
                </a:solidFill>
              </a:rPr>
              <a:t>ا</a:t>
            </a:r>
            <a:r>
              <a:rPr lang="ar-SA" sz="3600" b="1" dirty="0" smtClean="0">
                <a:solidFill>
                  <a:srgbClr val="002060"/>
                </a:solidFill>
              </a:rPr>
              <a:t>لصندوق </a:t>
            </a:r>
            <a:r>
              <a:rPr lang="ar-SA" sz="3600" b="1" dirty="0">
                <a:solidFill>
                  <a:srgbClr val="002060"/>
                </a:solidFill>
              </a:rPr>
              <a:t>الوطني للتأمين على البطالة</a:t>
            </a:r>
            <a:r>
              <a:rPr lang="fr-FR" sz="3600" b="1" dirty="0">
                <a:solidFill>
                  <a:srgbClr val="002060"/>
                </a:solidFill>
              </a:rPr>
              <a:t> (CNAC)</a:t>
            </a:r>
            <a:r>
              <a:rPr lang="fr-FR" sz="3600" dirty="0">
                <a:solidFill>
                  <a:srgbClr val="002060"/>
                </a:solidFill>
              </a:rPr>
              <a:t/>
            </a:r>
            <a:br>
              <a:rPr lang="fr-FR" sz="3600" dirty="0">
                <a:solidFill>
                  <a:srgbClr val="002060"/>
                </a:solidFill>
              </a:rPr>
            </a:br>
            <a:r>
              <a:rPr lang="fr-FR" sz="3600" dirty="0" smtClean="0">
                <a:solidFill>
                  <a:srgbClr val="002060"/>
                </a:solidFill>
              </a:rPr>
              <a:t/>
            </a:r>
            <a:br>
              <a:rPr lang="fr-FR" sz="3600" dirty="0" smtClean="0">
                <a:solidFill>
                  <a:srgbClr val="002060"/>
                </a:solidFill>
              </a:rPr>
            </a:br>
            <a:r>
              <a:rPr lang="ar-DZ" sz="3600" dirty="0" smtClean="0">
                <a:solidFill>
                  <a:srgbClr val="002060"/>
                </a:solidFill>
              </a:rPr>
              <a:t>-</a:t>
            </a:r>
            <a:r>
              <a:rPr lang="ar-SA" sz="3600" b="1" dirty="0" smtClean="0">
                <a:solidFill>
                  <a:srgbClr val="002060"/>
                </a:solidFill>
              </a:rPr>
              <a:t>الوكالة </a:t>
            </a:r>
            <a:r>
              <a:rPr lang="ar-SA" sz="3600" b="1" dirty="0">
                <a:solidFill>
                  <a:srgbClr val="002060"/>
                </a:solidFill>
              </a:rPr>
              <a:t>الجزائرية لترقية الاستثمار</a:t>
            </a:r>
            <a:r>
              <a:rPr lang="fr-FR" sz="3600" b="1" dirty="0">
                <a:solidFill>
                  <a:srgbClr val="002060"/>
                </a:solidFill>
              </a:rPr>
              <a:t> </a:t>
            </a:r>
            <a:r>
              <a:rPr lang="ar-DZ" sz="3600" b="1" dirty="0" smtClean="0">
                <a:solidFill>
                  <a:srgbClr val="002060"/>
                </a:solidFill>
              </a:rPr>
              <a:t/>
            </a:r>
            <a:br>
              <a:rPr lang="ar-DZ" sz="3600" b="1" dirty="0" smtClean="0">
                <a:solidFill>
                  <a:srgbClr val="002060"/>
                </a:solidFill>
              </a:rPr>
            </a:br>
            <a:r>
              <a:rPr lang="fr-FR" sz="3600" b="1" dirty="0" smtClean="0">
                <a:solidFill>
                  <a:srgbClr val="002060"/>
                </a:solidFill>
              </a:rPr>
              <a:t>(</a:t>
            </a:r>
            <a:r>
              <a:rPr lang="fr-FR" sz="3600" b="1" dirty="0">
                <a:solidFill>
                  <a:srgbClr val="002060"/>
                </a:solidFill>
              </a:rPr>
              <a:t>AAPI)</a:t>
            </a:r>
            <a:r>
              <a:rPr lang="fr-FR" sz="3600" dirty="0">
                <a:solidFill>
                  <a:srgbClr val="002060"/>
                </a:solidFill>
              </a:rPr>
              <a:t/>
            </a:r>
            <a:br>
              <a:rPr lang="fr-FR" sz="3600" dirty="0">
                <a:solidFill>
                  <a:srgbClr val="002060"/>
                </a:solidFill>
              </a:rPr>
            </a:br>
            <a:r>
              <a:rPr lang="ar-DZ" sz="3600" dirty="0" smtClean="0">
                <a:solidFill>
                  <a:srgbClr val="002060"/>
                </a:solidFill>
              </a:rPr>
              <a:t>-</a:t>
            </a:r>
            <a:r>
              <a:rPr lang="ar-SA" sz="3600" b="1" dirty="0" smtClean="0">
                <a:solidFill>
                  <a:srgbClr val="002060"/>
                </a:solidFill>
              </a:rPr>
              <a:t>البنوك </a:t>
            </a:r>
            <a:r>
              <a:rPr lang="ar-DZ" sz="3600" b="1" dirty="0" smtClean="0">
                <a:solidFill>
                  <a:srgbClr val="002060"/>
                </a:solidFill>
              </a:rPr>
              <a:t>والمؤسسات المالية</a:t>
            </a:r>
            <a:br>
              <a:rPr lang="ar-DZ" sz="3600" b="1" dirty="0" smtClean="0">
                <a:solidFill>
                  <a:srgbClr val="002060"/>
                </a:solidFill>
              </a:rPr>
            </a:br>
            <a:r>
              <a:rPr lang="fr-FR" sz="3600" dirty="0">
                <a:solidFill>
                  <a:srgbClr val="002060"/>
                </a:solidFill>
              </a:rPr>
              <a:t/>
            </a:r>
            <a:br>
              <a:rPr lang="fr-FR" sz="3600" dirty="0">
                <a:solidFill>
                  <a:srgbClr val="002060"/>
                </a:solidFill>
              </a:rPr>
            </a:br>
            <a:r>
              <a:rPr lang="ar-DZ" sz="3600" dirty="0" smtClean="0">
                <a:solidFill>
                  <a:srgbClr val="002060"/>
                </a:solidFill>
              </a:rPr>
              <a:t>-</a:t>
            </a:r>
            <a:r>
              <a:rPr lang="ar-SA" sz="3600" b="1" dirty="0" smtClean="0">
                <a:solidFill>
                  <a:srgbClr val="002060"/>
                </a:solidFill>
              </a:rPr>
              <a:t>صندوق </a:t>
            </a:r>
            <a:r>
              <a:rPr lang="ar-SA" sz="3600" b="1" dirty="0">
                <a:solidFill>
                  <a:srgbClr val="002060"/>
                </a:solidFill>
              </a:rPr>
              <a:t>ضمان قروض </a:t>
            </a:r>
            <a:r>
              <a:rPr lang="ar-SA" sz="3600" b="1" dirty="0" smtClean="0">
                <a:solidFill>
                  <a:srgbClr val="002060"/>
                </a:solidFill>
              </a:rPr>
              <a:t>الاستثمارات</a:t>
            </a:r>
            <a:r>
              <a:rPr lang="ar-DZ" sz="3600" b="1" dirty="0" smtClean="0">
                <a:solidFill>
                  <a:srgbClr val="002060"/>
                </a:solidFill>
              </a:rPr>
              <a:t/>
            </a:r>
            <a:br>
              <a:rPr lang="ar-DZ" sz="3600" b="1" dirty="0" smtClean="0">
                <a:solidFill>
                  <a:srgbClr val="002060"/>
                </a:solidFill>
              </a:rPr>
            </a:br>
            <a:r>
              <a:rPr lang="fr-FR" sz="3600" b="1" dirty="0" smtClean="0">
                <a:solidFill>
                  <a:srgbClr val="002060"/>
                </a:solidFill>
              </a:rPr>
              <a:t> </a:t>
            </a:r>
            <a:r>
              <a:rPr lang="fr-FR" sz="3600" b="1" dirty="0">
                <a:solidFill>
                  <a:srgbClr val="002060"/>
                </a:solidFill>
              </a:rPr>
              <a:t>(FGAR)</a:t>
            </a:r>
            <a:r>
              <a:rPr lang="fr-FR" sz="3600" dirty="0">
                <a:solidFill>
                  <a:srgbClr val="002060"/>
                </a:solidFill>
              </a:rPr>
              <a:t/>
            </a:r>
            <a:br>
              <a:rPr lang="fr-FR" sz="3600" dirty="0">
                <a:solidFill>
                  <a:srgbClr val="002060"/>
                </a:solidFill>
              </a:rPr>
            </a:br>
            <a:r>
              <a:rPr lang="ar-DZ" sz="3600" dirty="0" smtClean="0">
                <a:solidFill>
                  <a:srgbClr val="002060"/>
                </a:solidFill>
              </a:rPr>
              <a:t>-</a:t>
            </a:r>
            <a:r>
              <a:rPr lang="ar-SA" sz="3600" b="1" dirty="0" smtClean="0">
                <a:solidFill>
                  <a:srgbClr val="002060"/>
                </a:solidFill>
              </a:rPr>
              <a:t>المؤسسات </a:t>
            </a:r>
            <a:r>
              <a:rPr lang="ar-SA" sz="3600" b="1" dirty="0">
                <a:solidFill>
                  <a:srgbClr val="002060"/>
                </a:solidFill>
              </a:rPr>
              <a:t>الصغيرة </a:t>
            </a:r>
            <a:r>
              <a:rPr lang="ar-SA" sz="3600" b="1" dirty="0" smtClean="0">
                <a:solidFill>
                  <a:srgbClr val="002060"/>
                </a:solidFill>
              </a:rPr>
              <a:t>والمتوسطة</a:t>
            </a:r>
            <a:r>
              <a:rPr lang="fr-FR" sz="3600" b="1" dirty="0" smtClean="0">
                <a:solidFill>
                  <a:srgbClr val="002060"/>
                </a:solidFill>
              </a:rPr>
              <a:t/>
            </a:r>
            <a:br>
              <a:rPr lang="fr-FR" sz="3600" b="1" dirty="0" smtClean="0">
                <a:solidFill>
                  <a:srgbClr val="002060"/>
                </a:solidFill>
              </a:rPr>
            </a:br>
            <a:r>
              <a:rPr lang="ar-DZ" sz="3600" b="1" dirty="0" smtClean="0">
                <a:solidFill>
                  <a:srgbClr val="002060"/>
                </a:solidFill>
              </a:rPr>
              <a:t>- وزارة التكوين المهني</a:t>
            </a:r>
            <a:r>
              <a:rPr lang="fr-FR" sz="3600" b="1" dirty="0" smtClean="0">
                <a:solidFill>
                  <a:srgbClr val="002060"/>
                </a:solidFill>
              </a:rPr>
              <a:t/>
            </a:r>
            <a:br>
              <a:rPr lang="fr-FR" sz="3600" b="1" dirty="0" smtClean="0">
                <a:solidFill>
                  <a:srgbClr val="002060"/>
                </a:solidFill>
              </a:rPr>
            </a:br>
            <a:r>
              <a:rPr lang="ar-DZ" sz="3600" b="1" dirty="0" smtClean="0">
                <a:solidFill>
                  <a:srgbClr val="002060"/>
                </a:solidFill>
              </a:rPr>
              <a:t>- </a:t>
            </a:r>
            <a:r>
              <a:rPr lang="ar-DZ" sz="3600" b="1" dirty="0" err="1" smtClean="0">
                <a:solidFill>
                  <a:srgbClr val="002060"/>
                </a:solidFill>
              </a:rPr>
              <a:t>وزارالمؤسسات</a:t>
            </a:r>
            <a:r>
              <a:rPr lang="ar-DZ" sz="3600" b="1" dirty="0" smtClean="0">
                <a:solidFill>
                  <a:srgbClr val="002060"/>
                </a:solidFill>
              </a:rPr>
              <a:t> الناشئة</a:t>
            </a:r>
            <a:r>
              <a:rPr lang="fr-FR" sz="3600" dirty="0"/>
              <a:t/>
            </a:r>
            <a:br>
              <a:rPr lang="fr-FR" sz="3600" dirty="0"/>
            </a:br>
            <a:r>
              <a:rPr lang="fr-FR" sz="3600" dirty="0"/>
              <a:t/>
            </a:r>
            <a:br>
              <a:rPr lang="fr-FR" sz="3600" dirty="0"/>
            </a:br>
            <a:r>
              <a:rPr lang="fr-FR" sz="3600" dirty="0"/>
              <a:t/>
            </a:r>
            <a:br>
              <a:rPr lang="fr-FR" sz="3600" dirty="0"/>
            </a:br>
            <a:r>
              <a:rPr lang="ar-DZ" sz="3600" b="1" cap="small" dirty="0" smtClean="0">
                <a:solidFill>
                  <a:srgbClr val="002060"/>
                </a:solidFill>
              </a:rPr>
              <a:t/>
            </a:r>
            <a:br>
              <a:rPr lang="ar-DZ" sz="3600" b="1" cap="small" dirty="0" smtClean="0">
                <a:solidFill>
                  <a:srgbClr val="002060"/>
                </a:solidFill>
              </a:rPr>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3017672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292911" y="2017707"/>
            <a:ext cx="7833028" cy="1146162"/>
          </a:xfrm>
          <a:effectLst>
            <a:outerShdw blurRad="50800" dist="38100" dir="2700000" algn="tl" rotWithShape="0">
              <a:prstClr val="black">
                <a:alpha val="40000"/>
              </a:prstClr>
            </a:outerShdw>
          </a:effectLst>
        </p:spPr>
        <p:txBody>
          <a:bodyPr>
            <a:noAutofit/>
          </a:bodyPr>
          <a:lstStyle/>
          <a:p>
            <a:pPr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SA" sz="3600" b="1" dirty="0" smtClean="0"/>
              <a:t>ا</a:t>
            </a: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ar-DZ" sz="3600" b="1" dirty="0" smtClean="0">
                <a:solidFill>
                  <a:srgbClr val="FF0000"/>
                </a:solidFill>
              </a:rPr>
              <a:t>5- </a:t>
            </a:r>
            <a:r>
              <a:rPr lang="ar-DZ" sz="3600" b="1" dirty="0" smtClean="0">
                <a:solidFill>
                  <a:srgbClr val="FF0000"/>
                </a:solidFill>
              </a:rPr>
              <a:t>مجالات التثمين الممكنة</a:t>
            </a:r>
            <a:br>
              <a:rPr lang="ar-DZ" sz="3600" b="1" dirty="0" smtClean="0">
                <a:solidFill>
                  <a:srgbClr val="FF0000"/>
                </a:solidFill>
              </a:rPr>
            </a:br>
            <a:r>
              <a:rPr lang="ar-DZ" sz="3600" b="1" dirty="0">
                <a:solidFill>
                  <a:srgbClr val="FF0000"/>
                </a:solidFill>
              </a:rPr>
              <a:t/>
            </a:r>
            <a:br>
              <a:rPr lang="ar-DZ" sz="3600" b="1" dirty="0">
                <a:solidFill>
                  <a:srgbClr val="FF0000"/>
                </a:solidFill>
              </a:rPr>
            </a:br>
            <a:r>
              <a:rPr lang="ar-SA" sz="3600" b="1" dirty="0">
                <a:solidFill>
                  <a:srgbClr val="002060"/>
                </a:solidFill>
              </a:rPr>
              <a:t>تثمين نتائج البحث يعني تحويل النتائج النظرية والعلمية إلى أدوات أو آليات عملية قابلة للتطبيق الميداني، من خلال شراكات، سياسات، أدوات تنفيذية أو مبادرات يمكن للجهات المختصة أن تتبناها لتحقيق أثر اجتماعي واقتصادي</a:t>
            </a:r>
            <a:r>
              <a:rPr lang="en-US" sz="3600" dirty="0"/>
              <a:t>.</a:t>
            </a:r>
            <a:r>
              <a:rPr lang="fr-FR" sz="3600" dirty="0"/>
              <a:t/>
            </a:r>
            <a:br>
              <a:rPr lang="fr-FR" sz="3600" dirty="0"/>
            </a:br>
            <a:r>
              <a:rPr lang="fr-FR" sz="3600" dirty="0"/>
              <a:t/>
            </a:r>
            <a:br>
              <a:rPr lang="fr-FR" sz="3600" dirty="0"/>
            </a:br>
            <a:r>
              <a:rPr lang="fr-FR" sz="3600" dirty="0"/>
              <a:t/>
            </a:r>
            <a:br>
              <a:rPr lang="fr-FR" sz="3600" dirty="0"/>
            </a:br>
            <a:r>
              <a:rPr lang="fr-FR" sz="3600" dirty="0"/>
              <a:t/>
            </a:r>
            <a:br>
              <a:rPr lang="fr-FR" sz="3600" dirty="0"/>
            </a:br>
            <a:r>
              <a:rPr lang="ar-DZ" sz="3600" b="1" cap="small" dirty="0" smtClean="0">
                <a:solidFill>
                  <a:srgbClr val="002060"/>
                </a:solidFill>
              </a:rPr>
              <a:t/>
            </a:r>
            <a:br>
              <a:rPr lang="ar-DZ" sz="3600" b="1" cap="small" dirty="0" smtClean="0">
                <a:solidFill>
                  <a:srgbClr val="002060"/>
                </a:solidFill>
              </a:rPr>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22774697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8096" y="369651"/>
            <a:ext cx="8015981" cy="5939709"/>
          </a:xfrm>
        </p:spPr>
        <p:txBody>
          <a:bodyPr>
            <a:normAutofit fontScale="92500" lnSpcReduction="10000"/>
          </a:bodyPr>
          <a:lstStyle/>
          <a:p>
            <a:pPr algn="justLow" rtl="1"/>
            <a:r>
              <a:rPr lang="ar-DZ" sz="3200" b="1" dirty="0" smtClean="0">
                <a:solidFill>
                  <a:srgbClr val="C00000"/>
                </a:solidFill>
              </a:rPr>
              <a:t>-</a:t>
            </a:r>
            <a:r>
              <a:rPr lang="en-US" sz="3200" b="1" dirty="0" smtClean="0">
                <a:solidFill>
                  <a:srgbClr val="C00000"/>
                </a:solidFill>
              </a:rPr>
              <a:t> </a:t>
            </a:r>
            <a:r>
              <a:rPr lang="ar-SA" sz="4000" b="1" dirty="0">
                <a:solidFill>
                  <a:srgbClr val="C00000"/>
                </a:solidFill>
              </a:rPr>
              <a:t>إعداد دليل عملي حول بدائل التمويل الجديدة</a:t>
            </a:r>
            <a:r>
              <a:rPr lang="en-US" sz="4000" b="1" dirty="0" smtClean="0">
                <a:solidFill>
                  <a:srgbClr val="C00000"/>
                </a:solidFill>
              </a:rPr>
              <a:t>.</a:t>
            </a:r>
            <a:endParaRPr lang="ar-DZ" sz="4000" b="1" dirty="0" smtClean="0">
              <a:solidFill>
                <a:srgbClr val="C00000"/>
              </a:solidFill>
            </a:endParaRPr>
          </a:p>
          <a:p>
            <a:pPr algn="justLow" rtl="1"/>
            <a:r>
              <a:rPr lang="ar-DZ" sz="4000" b="1" dirty="0" smtClean="0"/>
              <a:t>-إنشاء </a:t>
            </a:r>
            <a:r>
              <a:rPr lang="ar-SA" sz="4000" b="1" dirty="0" smtClean="0"/>
              <a:t> </a:t>
            </a:r>
            <a:r>
              <a:rPr lang="ar-DZ" sz="4000" b="1" dirty="0" smtClean="0">
                <a:solidFill>
                  <a:srgbClr val="C00000"/>
                </a:solidFill>
              </a:rPr>
              <a:t>البوابة</a:t>
            </a:r>
            <a:r>
              <a:rPr lang="ar-SA" sz="4000" b="1" dirty="0" smtClean="0">
                <a:solidFill>
                  <a:srgbClr val="C00000"/>
                </a:solidFill>
              </a:rPr>
              <a:t> </a:t>
            </a:r>
            <a:r>
              <a:rPr lang="ar-DZ" sz="4000" b="1" dirty="0" smtClean="0">
                <a:solidFill>
                  <a:srgbClr val="C00000"/>
                </a:solidFill>
              </a:rPr>
              <a:t>ال</a:t>
            </a:r>
            <a:r>
              <a:rPr lang="ar-SA" sz="4000" b="1" dirty="0" smtClean="0">
                <a:solidFill>
                  <a:srgbClr val="C00000"/>
                </a:solidFill>
              </a:rPr>
              <a:t>إلكترونية</a:t>
            </a:r>
            <a:r>
              <a:rPr lang="ar-DZ" sz="4000" b="1" dirty="0" smtClean="0">
                <a:solidFill>
                  <a:srgbClr val="C00000"/>
                </a:solidFill>
              </a:rPr>
              <a:t> الجزائرية لدعم </a:t>
            </a:r>
            <a:r>
              <a:rPr lang="ar-DZ" sz="4000" b="1" dirty="0">
                <a:solidFill>
                  <a:srgbClr val="C00000"/>
                </a:solidFill>
              </a:rPr>
              <a:t>و</a:t>
            </a:r>
            <a:r>
              <a:rPr lang="ar-DZ" sz="4000" b="1" dirty="0" smtClean="0">
                <a:solidFill>
                  <a:srgbClr val="C00000"/>
                </a:solidFill>
              </a:rPr>
              <a:t>تمويل  ومرافقة</a:t>
            </a:r>
            <a:r>
              <a:rPr lang="ar-SA" sz="4000" b="1" dirty="0" smtClean="0">
                <a:solidFill>
                  <a:srgbClr val="C00000"/>
                </a:solidFill>
              </a:rPr>
              <a:t> </a:t>
            </a:r>
            <a:r>
              <a:rPr lang="ar-DZ" sz="4000" b="1" dirty="0" smtClean="0"/>
              <a:t>ا</a:t>
            </a:r>
            <a:r>
              <a:rPr lang="ar-SA" sz="4000" b="1" dirty="0" smtClean="0"/>
              <a:t>لمؤسسات </a:t>
            </a:r>
            <a:r>
              <a:rPr lang="ar-SA" sz="4000" b="1" dirty="0"/>
              <a:t>الصغيرة </a:t>
            </a:r>
            <a:r>
              <a:rPr lang="ar-SA" sz="4000" b="1" dirty="0" smtClean="0"/>
              <a:t>والمتوسطة</a:t>
            </a:r>
            <a:r>
              <a:rPr lang="ar-DZ" sz="4000" b="1" dirty="0"/>
              <a:t>،</a:t>
            </a:r>
            <a:r>
              <a:rPr lang="ar-DZ" sz="4000" b="1" dirty="0" smtClean="0"/>
              <a:t> </a:t>
            </a:r>
            <a:r>
              <a:rPr lang="ar-DZ" sz="4000" b="1" dirty="0" smtClean="0"/>
              <a:t>والمؤسسات المصغرة </a:t>
            </a:r>
            <a:r>
              <a:rPr lang="ar-DZ" sz="4000" b="1" dirty="0" smtClean="0"/>
              <a:t>و المؤسسات الناشئة.</a:t>
            </a:r>
          </a:p>
          <a:p>
            <a:pPr algn="justLow" rtl="1"/>
            <a:r>
              <a:rPr lang="en-US" sz="4000" b="1" dirty="0"/>
              <a:t>- </a:t>
            </a:r>
            <a:r>
              <a:rPr lang="ar-SA" sz="4000" b="1" dirty="0"/>
              <a:t>تطوير </a:t>
            </a:r>
            <a:r>
              <a:rPr lang="ar-SA" sz="4000" b="1" dirty="0">
                <a:solidFill>
                  <a:srgbClr val="C00000"/>
                </a:solidFill>
              </a:rPr>
              <a:t>نموذج محاكاة</a:t>
            </a:r>
            <a:r>
              <a:rPr lang="en-US" sz="4000" b="1" dirty="0">
                <a:solidFill>
                  <a:srgbClr val="C00000"/>
                </a:solidFill>
              </a:rPr>
              <a:t> decision-support model </a:t>
            </a:r>
            <a:r>
              <a:rPr lang="ar-SA" sz="4000" b="1" dirty="0"/>
              <a:t>لتقييم أثر التمويل على أداء المؤسسات الصغيرة</a:t>
            </a:r>
            <a:r>
              <a:rPr lang="ar-DZ" sz="4000" b="1" dirty="0"/>
              <a:t> والمتوسطة، المؤسسات </a:t>
            </a:r>
            <a:r>
              <a:rPr lang="ar-DZ" sz="4000" b="1" dirty="0" err="1"/>
              <a:t>المعضرة</a:t>
            </a:r>
            <a:r>
              <a:rPr lang="ar-DZ" sz="4000" b="1" dirty="0"/>
              <a:t> والمؤسسات الناشئة</a:t>
            </a:r>
            <a:r>
              <a:rPr lang="en-US" sz="4000" b="1" dirty="0"/>
              <a:t/>
            </a:r>
            <a:br>
              <a:rPr lang="en-US" sz="4000" b="1" dirty="0"/>
            </a:br>
            <a:endParaRPr lang="ar-DZ" sz="4000" b="1" dirty="0"/>
          </a:p>
          <a:p>
            <a:pPr algn="justLow" rtl="1"/>
            <a:r>
              <a:rPr lang="en-US" sz="4000" b="1" dirty="0"/>
              <a:t/>
            </a:r>
            <a:br>
              <a:rPr lang="en-US" sz="4000" b="1" dirty="0"/>
            </a:br>
            <a:endParaRPr lang="fr-FR" dirty="0"/>
          </a:p>
        </p:txBody>
      </p:sp>
    </p:spTree>
    <p:extLst>
      <p:ext uri="{BB962C8B-B14F-4D97-AF65-F5344CB8AC3E}">
        <p14:creationId xmlns:p14="http://schemas.microsoft.com/office/powerpoint/2010/main" val="2915692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8096" y="369651"/>
            <a:ext cx="8015981" cy="5939709"/>
          </a:xfrm>
        </p:spPr>
        <p:txBody>
          <a:bodyPr>
            <a:normAutofit lnSpcReduction="10000"/>
          </a:bodyPr>
          <a:lstStyle/>
          <a:p>
            <a:pPr algn="r" rtl="1"/>
            <a:r>
              <a:rPr lang="en-US" sz="3200" b="1" dirty="0" smtClean="0">
                <a:solidFill>
                  <a:srgbClr val="C00000"/>
                </a:solidFill>
              </a:rPr>
              <a:t>- </a:t>
            </a:r>
            <a:r>
              <a:rPr lang="ar-SA" sz="3200" b="1" dirty="0">
                <a:solidFill>
                  <a:srgbClr val="C00000"/>
                </a:solidFill>
              </a:rPr>
              <a:t>إنشاء حاضنة أفكار لدراسة سياسات </a:t>
            </a:r>
            <a:r>
              <a:rPr lang="ar-SA" sz="3200" b="1" dirty="0" smtClean="0">
                <a:solidFill>
                  <a:srgbClr val="C00000"/>
                </a:solidFill>
              </a:rPr>
              <a:t>الدعم</a:t>
            </a:r>
            <a:r>
              <a:rPr lang="ar-DZ" sz="3200" b="1" dirty="0" smtClean="0">
                <a:solidFill>
                  <a:srgbClr val="C00000"/>
                </a:solidFill>
              </a:rPr>
              <a:t> </a:t>
            </a:r>
            <a:r>
              <a:rPr lang="ar-DZ" sz="3200" b="1" dirty="0" smtClean="0"/>
              <a:t>الموجهة للمؤسسات الصغيرة والمتوسطة، المؤسسات المصغرة والمؤسسات الناشئة.</a:t>
            </a:r>
            <a:endParaRPr lang="fr-FR" sz="3200" dirty="0"/>
          </a:p>
          <a:p>
            <a:pPr algn="just" rtl="1"/>
            <a:r>
              <a:rPr lang="ar-DZ" sz="3200" b="1" dirty="0" smtClean="0"/>
              <a:t>-</a:t>
            </a:r>
            <a:r>
              <a:rPr lang="ar-SA" sz="3200" b="1" dirty="0" smtClean="0"/>
              <a:t>إعداد </a:t>
            </a:r>
            <a:r>
              <a:rPr lang="ar-SA" sz="3200" b="1" dirty="0">
                <a:solidFill>
                  <a:srgbClr val="C00000"/>
                </a:solidFill>
              </a:rPr>
              <a:t>دليل </a:t>
            </a:r>
            <a:r>
              <a:rPr lang="ar-DZ" sz="3200" b="1" dirty="0" smtClean="0">
                <a:solidFill>
                  <a:srgbClr val="C00000"/>
                </a:solidFill>
              </a:rPr>
              <a:t>عملي</a:t>
            </a:r>
            <a:r>
              <a:rPr lang="ar-SA" sz="3200" b="1" dirty="0" smtClean="0">
                <a:solidFill>
                  <a:srgbClr val="C00000"/>
                </a:solidFill>
              </a:rPr>
              <a:t> </a:t>
            </a:r>
            <a:r>
              <a:rPr lang="ar-SA" sz="3200" b="1" dirty="0"/>
              <a:t>موجه لأصحاب المؤسسات الصغيرة </a:t>
            </a:r>
            <a:r>
              <a:rPr lang="ar-SA" sz="3200" b="1" dirty="0" smtClean="0"/>
              <a:t>والمتوسطة</a:t>
            </a:r>
            <a:r>
              <a:rPr lang="ar-DZ" sz="3200" b="1" dirty="0" smtClean="0"/>
              <a:t>، المؤسسات المصغرة والمؤسسات الناشئة،</a:t>
            </a:r>
            <a:r>
              <a:rPr lang="ar-SA" sz="3200" b="1" dirty="0" smtClean="0"/>
              <a:t> </a:t>
            </a:r>
            <a:r>
              <a:rPr lang="ar-SA" sz="3200" b="1" dirty="0"/>
              <a:t>حول </a:t>
            </a:r>
            <a:r>
              <a:rPr lang="ar-SA" sz="3200" b="1" dirty="0">
                <a:solidFill>
                  <a:srgbClr val="FF0000"/>
                </a:solidFill>
              </a:rPr>
              <a:t>كيفية اختيار مصدر التمويل المناسب</a:t>
            </a:r>
            <a:r>
              <a:rPr lang="en-US" sz="3200" b="1" dirty="0" smtClean="0">
                <a:solidFill>
                  <a:srgbClr val="FF0000"/>
                </a:solidFill>
              </a:rPr>
              <a:t>.</a:t>
            </a:r>
            <a:endParaRPr lang="ar-DZ" sz="3200" b="1" dirty="0" smtClean="0">
              <a:solidFill>
                <a:srgbClr val="FF0000"/>
              </a:solidFill>
            </a:endParaRPr>
          </a:p>
          <a:p>
            <a:pPr algn="just" rtl="1"/>
            <a:r>
              <a:rPr lang="ar-DZ" sz="3200" b="1" dirty="0"/>
              <a:t>- </a:t>
            </a:r>
            <a:r>
              <a:rPr lang="ar-DZ" sz="3200" b="1" dirty="0">
                <a:solidFill>
                  <a:srgbClr val="C00000"/>
                </a:solidFill>
              </a:rPr>
              <a:t>تقديم خدمة الاستشارات المالية والمرافقة </a:t>
            </a:r>
            <a:r>
              <a:rPr lang="ar-DZ" sz="3200" b="1" dirty="0"/>
              <a:t>في مجال </a:t>
            </a:r>
            <a:r>
              <a:rPr lang="ar-DZ" sz="3200" b="1" dirty="0">
                <a:solidFill>
                  <a:srgbClr val="C00000"/>
                </a:solidFill>
              </a:rPr>
              <a:t>الاستخدام الأمثل للموارد المالية </a:t>
            </a:r>
            <a:r>
              <a:rPr lang="ar-DZ" sz="3200" b="1" dirty="0"/>
              <a:t>المتاحة</a:t>
            </a:r>
            <a:r>
              <a:rPr lang="ar-DZ" sz="3200" b="1" dirty="0">
                <a:solidFill>
                  <a:srgbClr val="C00000"/>
                </a:solidFill>
              </a:rPr>
              <a:t> </a:t>
            </a:r>
            <a:r>
              <a:rPr lang="ar-DZ" sz="3200" b="1" dirty="0"/>
              <a:t>للمؤسسات الصغيرة والمتوسطة، المؤسسات المصغرة والمؤسسات الناشئة.</a:t>
            </a:r>
            <a:endParaRPr lang="fr-FR" sz="3200" b="1" dirty="0"/>
          </a:p>
          <a:p>
            <a:pPr algn="just" rtl="1"/>
            <a:endParaRPr lang="ar-DZ" sz="3200" b="1" dirty="0" smtClean="0">
              <a:solidFill>
                <a:srgbClr val="FF0000"/>
              </a:solidFill>
            </a:endParaRPr>
          </a:p>
          <a:p>
            <a:pPr algn="just" rtl="1"/>
            <a:r>
              <a:rPr lang="en-US" dirty="0">
                <a:solidFill>
                  <a:srgbClr val="FF0000"/>
                </a:solidFill>
              </a:rPr>
              <a:t/>
            </a:r>
            <a:br>
              <a:rPr lang="en-US" dirty="0">
                <a:solidFill>
                  <a:srgbClr val="FF0000"/>
                </a:solidFill>
              </a:rPr>
            </a:br>
            <a:endParaRPr lang="fr-FR" dirty="0">
              <a:solidFill>
                <a:srgbClr val="FF0000"/>
              </a:solidFill>
            </a:endParaRPr>
          </a:p>
        </p:txBody>
      </p:sp>
    </p:spTree>
    <p:extLst>
      <p:ext uri="{BB962C8B-B14F-4D97-AF65-F5344CB8AC3E}">
        <p14:creationId xmlns:p14="http://schemas.microsoft.com/office/powerpoint/2010/main" val="2274925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8096" y="369651"/>
            <a:ext cx="8015981" cy="5939709"/>
          </a:xfrm>
        </p:spPr>
        <p:txBody>
          <a:bodyPr>
            <a:normAutofit fontScale="92500" lnSpcReduction="20000"/>
          </a:bodyPr>
          <a:lstStyle/>
          <a:p>
            <a:pPr algn="just" rtl="1"/>
            <a:r>
              <a:rPr lang="ar-DZ" sz="3600" b="1" dirty="0" smtClean="0"/>
              <a:t>- </a:t>
            </a:r>
            <a:r>
              <a:rPr lang="ar-SA" sz="3600" b="1" dirty="0" smtClean="0"/>
              <a:t>تحويل </a:t>
            </a:r>
            <a:r>
              <a:rPr lang="ar-SA" sz="3600" b="1" dirty="0"/>
              <a:t>المشروع إلى برنامج بحث مستمر في شكل </a:t>
            </a:r>
            <a:r>
              <a:rPr lang="ar-DZ" sz="3600" b="1" dirty="0" smtClean="0">
                <a:solidFill>
                  <a:srgbClr val="C00000"/>
                </a:solidFill>
              </a:rPr>
              <a:t>مخبر</a:t>
            </a:r>
            <a:r>
              <a:rPr lang="ar-SA" sz="3600" b="1" dirty="0" smtClean="0">
                <a:solidFill>
                  <a:srgbClr val="C00000"/>
                </a:solidFill>
              </a:rPr>
              <a:t>أو </a:t>
            </a:r>
            <a:r>
              <a:rPr lang="ar-SA" sz="3600" b="1" dirty="0">
                <a:solidFill>
                  <a:srgbClr val="C00000"/>
                </a:solidFill>
              </a:rPr>
              <a:t>وحدة بحث متخصصة</a:t>
            </a:r>
            <a:r>
              <a:rPr lang="en-US" sz="3600" b="1" dirty="0" smtClean="0">
                <a:solidFill>
                  <a:srgbClr val="C00000"/>
                </a:solidFill>
              </a:rPr>
              <a:t>.</a:t>
            </a:r>
            <a:endParaRPr lang="ar-DZ" sz="3600" b="1" dirty="0" smtClean="0">
              <a:solidFill>
                <a:srgbClr val="C00000"/>
              </a:solidFill>
            </a:endParaRPr>
          </a:p>
          <a:p>
            <a:pPr algn="just" rtl="1"/>
            <a:r>
              <a:rPr lang="en-US" sz="3600" b="1" dirty="0"/>
              <a:t/>
            </a:r>
            <a:br>
              <a:rPr lang="en-US" sz="3600" b="1" dirty="0"/>
            </a:br>
            <a:r>
              <a:rPr lang="en-US" sz="3600" b="1" dirty="0"/>
              <a:t>- </a:t>
            </a:r>
            <a:r>
              <a:rPr lang="ar-SA" sz="3600" b="1" dirty="0">
                <a:solidFill>
                  <a:srgbClr val="C00000"/>
                </a:solidFill>
              </a:rPr>
              <a:t>إصدار منشورات دورية</a:t>
            </a:r>
            <a:r>
              <a:rPr lang="en-US" sz="3600" b="1" dirty="0">
                <a:solidFill>
                  <a:srgbClr val="C00000"/>
                </a:solidFill>
              </a:rPr>
              <a:t> </a:t>
            </a:r>
            <a:r>
              <a:rPr lang="ar-DZ" sz="3600" b="1" dirty="0"/>
              <a:t>(</a:t>
            </a:r>
            <a:r>
              <a:rPr lang="ar-SA" sz="3600" b="1" dirty="0" smtClean="0"/>
              <a:t>كتب</a:t>
            </a:r>
            <a:r>
              <a:rPr lang="ar-SA" sz="3600" b="1" dirty="0"/>
              <a:t>، مقالات علمية، تقارير </a:t>
            </a:r>
            <a:r>
              <a:rPr lang="ar-SA" sz="3600" b="1" dirty="0" smtClean="0"/>
              <a:t>وطنية</a:t>
            </a:r>
            <a:r>
              <a:rPr lang="ar-DZ" sz="3600" b="1" dirty="0" smtClean="0"/>
              <a:t>)</a:t>
            </a:r>
            <a:r>
              <a:rPr lang="en-US" sz="3600" b="1" dirty="0" smtClean="0"/>
              <a:t> </a:t>
            </a:r>
            <a:r>
              <a:rPr lang="ar-SA" sz="3600" b="1" dirty="0"/>
              <a:t>موجهة إلى الجمهور الأكاديمي </a:t>
            </a:r>
            <a:r>
              <a:rPr lang="ar-SA" sz="3600" b="1" dirty="0" smtClean="0"/>
              <a:t>والمهني</a:t>
            </a:r>
            <a:r>
              <a:rPr lang="en-US" sz="3600" b="1" dirty="0"/>
              <a:t>.</a:t>
            </a:r>
            <a:endParaRPr lang="ar-DZ" sz="3600" b="1" dirty="0" smtClean="0"/>
          </a:p>
          <a:p>
            <a:pPr algn="just" rtl="1"/>
            <a:r>
              <a:rPr lang="en-US" sz="3600" b="1" dirty="0"/>
              <a:t/>
            </a:r>
            <a:br>
              <a:rPr lang="en-US" sz="3600" b="1" dirty="0"/>
            </a:br>
            <a:r>
              <a:rPr lang="en-US" sz="3600" b="1" dirty="0">
                <a:solidFill>
                  <a:srgbClr val="C00000"/>
                </a:solidFill>
              </a:rPr>
              <a:t>- </a:t>
            </a:r>
            <a:r>
              <a:rPr lang="ar-SA" sz="3600" b="1" dirty="0">
                <a:solidFill>
                  <a:srgbClr val="C00000"/>
                </a:solidFill>
              </a:rPr>
              <a:t>إدراج النتائج في برامج التكوين الجامعي </a:t>
            </a:r>
            <a:r>
              <a:rPr lang="ar-SA" sz="3600" b="1" dirty="0"/>
              <a:t>في مجالات الاقتصاد، المالية، ريادة </a:t>
            </a:r>
            <a:r>
              <a:rPr lang="ar-SA" sz="3600" b="1" dirty="0" smtClean="0"/>
              <a:t>الأعمال</a:t>
            </a:r>
            <a:r>
              <a:rPr lang="ar-DZ" sz="3600" b="1" dirty="0" smtClean="0"/>
              <a:t>.</a:t>
            </a:r>
          </a:p>
          <a:p>
            <a:pPr algn="just" rtl="1"/>
            <a:r>
              <a:rPr lang="en-US" sz="3600" b="1" dirty="0"/>
              <a:t/>
            </a:r>
            <a:br>
              <a:rPr lang="en-US" sz="3600" b="1" dirty="0"/>
            </a:br>
            <a:r>
              <a:rPr lang="en-US" sz="3600" b="1" dirty="0"/>
              <a:t>- </a:t>
            </a:r>
            <a:r>
              <a:rPr lang="ar-SA" sz="3600" b="1" dirty="0"/>
              <a:t>تنظيم </a:t>
            </a:r>
            <a:r>
              <a:rPr lang="ar-SA" sz="3600" b="1" dirty="0">
                <a:solidFill>
                  <a:srgbClr val="C00000"/>
                </a:solidFill>
              </a:rPr>
              <a:t>مسابقات جامعية لأفضل حلول تمويل بديلة </a:t>
            </a:r>
            <a:r>
              <a:rPr lang="ar-SA" sz="3600" b="1" dirty="0"/>
              <a:t>مستوحاة من نتائج المشروع</a:t>
            </a:r>
            <a:r>
              <a:rPr lang="en-US" sz="3600" b="1" dirty="0"/>
              <a:t>.</a:t>
            </a:r>
            <a:endParaRPr lang="fr-FR" sz="3600" b="1" dirty="0"/>
          </a:p>
          <a:p>
            <a:pPr algn="just" rtl="1"/>
            <a:endParaRPr lang="ar-DZ" sz="3200" dirty="0" smtClean="0"/>
          </a:p>
          <a:p>
            <a:pPr algn="just" rtl="1"/>
            <a:r>
              <a:rPr lang="en-US" sz="3200" dirty="0"/>
              <a:t/>
            </a:r>
            <a:br>
              <a:rPr lang="en-US" sz="3200" dirty="0"/>
            </a:br>
            <a:endParaRPr lang="fr-FR" sz="3200" b="1" dirty="0"/>
          </a:p>
        </p:txBody>
      </p:sp>
    </p:spTree>
    <p:extLst>
      <p:ext uri="{BB962C8B-B14F-4D97-AF65-F5344CB8AC3E}">
        <p14:creationId xmlns:p14="http://schemas.microsoft.com/office/powerpoint/2010/main" val="3465709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8096" y="369651"/>
            <a:ext cx="8015981" cy="5939709"/>
          </a:xfrm>
        </p:spPr>
        <p:txBody>
          <a:bodyPr>
            <a:normAutofit fontScale="92500" lnSpcReduction="20000"/>
          </a:bodyPr>
          <a:lstStyle/>
          <a:p>
            <a:pPr algn="just" rtl="1"/>
            <a:r>
              <a:rPr lang="ar-DZ" sz="3900" b="1" dirty="0" smtClean="0">
                <a:solidFill>
                  <a:srgbClr val="C00000"/>
                </a:solidFill>
              </a:rPr>
              <a:t>الآليات المساعدة على التثمين</a:t>
            </a:r>
            <a:endParaRPr lang="fr-FR" sz="3900" b="1" dirty="0">
              <a:solidFill>
                <a:srgbClr val="C00000"/>
              </a:solidFill>
            </a:endParaRPr>
          </a:p>
          <a:p>
            <a:pPr algn="just" rtl="1"/>
            <a:r>
              <a:rPr lang="en-US" sz="3200" dirty="0"/>
              <a:t>- </a:t>
            </a:r>
            <a:r>
              <a:rPr lang="ar-SA" sz="4000" b="1" dirty="0"/>
              <a:t>التقدم بطلب </a:t>
            </a:r>
            <a:r>
              <a:rPr lang="ar-SA" sz="4000" b="1" dirty="0">
                <a:solidFill>
                  <a:srgbClr val="C00000"/>
                </a:solidFill>
              </a:rPr>
              <a:t>تمويل إضافي </a:t>
            </a:r>
            <a:r>
              <a:rPr lang="ar-SA" sz="4000" b="1" dirty="0"/>
              <a:t>من </a:t>
            </a:r>
            <a:r>
              <a:rPr lang="fr-FR" sz="4000" b="1" dirty="0" smtClean="0">
                <a:solidFill>
                  <a:srgbClr val="0000FF"/>
                </a:solidFill>
              </a:rPr>
              <a:t>DGRSDT</a:t>
            </a:r>
            <a:r>
              <a:rPr lang="ar-DZ" sz="4000" b="1" dirty="0" smtClean="0"/>
              <a:t>، </a:t>
            </a:r>
            <a:r>
              <a:rPr lang="fr-FR" sz="4000" b="1" dirty="0" smtClean="0"/>
              <a:t> </a:t>
            </a:r>
            <a:r>
              <a:rPr lang="fr-FR" sz="4000" b="1" dirty="0" smtClean="0">
                <a:solidFill>
                  <a:srgbClr val="0000FF"/>
                </a:solidFill>
              </a:rPr>
              <a:t>ATRSSH</a:t>
            </a:r>
            <a:r>
              <a:rPr lang="ar-DZ" sz="4000" b="1" dirty="0" smtClean="0"/>
              <a:t> </a:t>
            </a:r>
            <a:r>
              <a:rPr lang="en-US" sz="4000" b="1" dirty="0" smtClean="0">
                <a:solidFill>
                  <a:srgbClr val="0000FF"/>
                </a:solidFill>
              </a:rPr>
              <a:t>ANVREDET</a:t>
            </a:r>
            <a:r>
              <a:rPr lang="en-US" sz="4000" b="1" dirty="0"/>
              <a:t/>
            </a:r>
            <a:br>
              <a:rPr lang="en-US" sz="4000" b="1" dirty="0"/>
            </a:br>
            <a:endParaRPr lang="ar-DZ" sz="4000" b="1" dirty="0" smtClean="0"/>
          </a:p>
          <a:p>
            <a:pPr algn="just" rtl="1"/>
            <a:r>
              <a:rPr lang="ar-DZ" sz="4000" b="1" dirty="0" smtClean="0"/>
              <a:t>-</a:t>
            </a:r>
            <a:r>
              <a:rPr lang="en-US" sz="4000" b="1" dirty="0" smtClean="0"/>
              <a:t> </a:t>
            </a:r>
            <a:r>
              <a:rPr lang="ar-SA" sz="4000" b="1" dirty="0"/>
              <a:t>الترشح </a:t>
            </a:r>
            <a:r>
              <a:rPr lang="ar-SA" sz="4000" b="1" dirty="0">
                <a:solidFill>
                  <a:srgbClr val="C00000"/>
                </a:solidFill>
              </a:rPr>
              <a:t>لبرامج التعاون الدولي</a:t>
            </a:r>
            <a:r>
              <a:rPr lang="en-US" sz="4000" b="1" dirty="0">
                <a:solidFill>
                  <a:srgbClr val="C00000"/>
                </a:solidFill>
              </a:rPr>
              <a:t> </a:t>
            </a:r>
            <a:r>
              <a:rPr lang="en-US" sz="4000" b="1" dirty="0"/>
              <a:t>(Horizon Europe</a:t>
            </a:r>
            <a:r>
              <a:rPr lang="ar-SA" sz="4000" b="1" dirty="0"/>
              <a:t>،</a:t>
            </a:r>
            <a:r>
              <a:rPr lang="en-US" sz="4000" b="1" dirty="0"/>
              <a:t> PRIMA...)</a:t>
            </a:r>
            <a:br>
              <a:rPr lang="en-US" sz="4000" b="1" dirty="0"/>
            </a:br>
            <a:endParaRPr lang="ar-DZ" sz="4000" b="1" dirty="0"/>
          </a:p>
          <a:p>
            <a:pPr algn="just" rtl="1"/>
            <a:r>
              <a:rPr lang="ar-DZ" sz="4000" b="1" dirty="0" smtClean="0">
                <a:solidFill>
                  <a:srgbClr val="C00000"/>
                </a:solidFill>
              </a:rPr>
              <a:t>-</a:t>
            </a:r>
            <a:r>
              <a:rPr lang="en-US" sz="4000" b="1" dirty="0" smtClean="0">
                <a:solidFill>
                  <a:srgbClr val="C00000"/>
                </a:solidFill>
              </a:rPr>
              <a:t> </a:t>
            </a:r>
            <a:r>
              <a:rPr lang="ar-SA" sz="4000" b="1" dirty="0">
                <a:solidFill>
                  <a:srgbClr val="C00000"/>
                </a:solidFill>
              </a:rPr>
              <a:t>اقتراح شراكات </a:t>
            </a:r>
            <a:r>
              <a:rPr lang="ar-SA" sz="4000" b="1" dirty="0"/>
              <a:t>مع</a:t>
            </a:r>
            <a:r>
              <a:rPr lang="en-US" sz="4000" b="1" dirty="0"/>
              <a:t> </a:t>
            </a:r>
            <a:r>
              <a:rPr lang="en-US" sz="4000" b="1" dirty="0" err="1"/>
              <a:t>incubateurs</a:t>
            </a:r>
            <a:r>
              <a:rPr lang="en-US" sz="4000" b="1" dirty="0"/>
              <a:t> </a:t>
            </a:r>
            <a:r>
              <a:rPr lang="ar-SA" sz="4000" b="1" dirty="0"/>
              <a:t>و</a:t>
            </a:r>
            <a:r>
              <a:rPr lang="en-US" sz="4000" b="1" dirty="0"/>
              <a:t>Hubs </a:t>
            </a:r>
            <a:r>
              <a:rPr lang="ar-SA" sz="4000" b="1" dirty="0"/>
              <a:t>اقتصادية لجعل نتائج المشروع </a:t>
            </a:r>
            <a:r>
              <a:rPr lang="ar-SA" sz="4000" b="1" dirty="0" smtClean="0"/>
              <a:t>جزء</a:t>
            </a:r>
            <a:r>
              <a:rPr lang="ar-DZ" sz="4000" b="1" dirty="0" smtClean="0"/>
              <a:t> </a:t>
            </a:r>
            <a:r>
              <a:rPr lang="ar-SA" sz="4000" b="1" dirty="0" smtClean="0"/>
              <a:t>من </a:t>
            </a:r>
            <a:r>
              <a:rPr lang="ar-SA" sz="4000" b="1" dirty="0"/>
              <a:t>بيئة ريادة الأعمال</a:t>
            </a:r>
            <a:r>
              <a:rPr lang="en-US" sz="4000" b="1" dirty="0"/>
              <a:t>.</a:t>
            </a:r>
            <a:endParaRPr lang="fr-FR" sz="4000" b="1" dirty="0"/>
          </a:p>
          <a:p>
            <a:pPr algn="just" rtl="1"/>
            <a:endParaRPr lang="ar-DZ" sz="3200" dirty="0" smtClean="0"/>
          </a:p>
          <a:p>
            <a:pPr algn="just" rtl="1"/>
            <a:r>
              <a:rPr lang="en-US" sz="3200" dirty="0"/>
              <a:t/>
            </a:r>
            <a:br>
              <a:rPr lang="en-US" sz="3200" dirty="0"/>
            </a:br>
            <a:endParaRPr lang="fr-FR" sz="3200" b="1" dirty="0"/>
          </a:p>
        </p:txBody>
      </p:sp>
    </p:spTree>
    <p:extLst>
      <p:ext uri="{BB962C8B-B14F-4D97-AF65-F5344CB8AC3E}">
        <p14:creationId xmlns:p14="http://schemas.microsoft.com/office/powerpoint/2010/main" val="3201157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68096" y="369651"/>
            <a:ext cx="8015981" cy="5939709"/>
          </a:xfrm>
        </p:spPr>
        <p:txBody>
          <a:bodyPr>
            <a:normAutofit fontScale="85000" lnSpcReduction="20000"/>
          </a:bodyPr>
          <a:lstStyle/>
          <a:p>
            <a:pPr algn="just" rtl="1"/>
            <a:r>
              <a:rPr lang="ar-SA" sz="4400" b="1" dirty="0">
                <a:solidFill>
                  <a:srgbClr val="002060"/>
                </a:solidFill>
              </a:rPr>
              <a:t>يمثل </a:t>
            </a:r>
            <a:r>
              <a:rPr lang="ar-DZ" sz="4400" b="1" dirty="0" smtClean="0">
                <a:solidFill>
                  <a:srgbClr val="002060"/>
                </a:solidFill>
              </a:rPr>
              <a:t>تثمين </a:t>
            </a:r>
            <a:r>
              <a:rPr lang="ar-SA" sz="4400" b="1" dirty="0" smtClean="0">
                <a:solidFill>
                  <a:srgbClr val="002060"/>
                </a:solidFill>
              </a:rPr>
              <a:t>هذا </a:t>
            </a:r>
            <a:r>
              <a:rPr lang="ar-SA" sz="4400" b="1" dirty="0">
                <a:solidFill>
                  <a:srgbClr val="002060"/>
                </a:solidFill>
              </a:rPr>
              <a:t>المشروع </a:t>
            </a:r>
            <a:r>
              <a:rPr lang="ar-SA" sz="4400" b="1" dirty="0">
                <a:solidFill>
                  <a:srgbClr val="C00000"/>
                </a:solidFill>
              </a:rPr>
              <a:t>أرضية علمية عملية لتطوير نظام تمويل ومرافقة </a:t>
            </a:r>
            <a:r>
              <a:rPr lang="ar-SA" sz="4400" b="1" dirty="0">
                <a:solidFill>
                  <a:srgbClr val="002060"/>
                </a:solidFill>
              </a:rPr>
              <a:t>أكثر فعالية للمؤسسات الصغيرة </a:t>
            </a:r>
            <a:r>
              <a:rPr lang="ar-SA" sz="4400" b="1" dirty="0" smtClean="0">
                <a:solidFill>
                  <a:srgbClr val="002060"/>
                </a:solidFill>
              </a:rPr>
              <a:t>والمتوسطة</a:t>
            </a:r>
            <a:r>
              <a:rPr lang="ar-DZ" sz="4400" b="1" dirty="0" smtClean="0">
                <a:solidFill>
                  <a:srgbClr val="002060"/>
                </a:solidFill>
              </a:rPr>
              <a:t>، </a:t>
            </a:r>
            <a:r>
              <a:rPr lang="ar-DZ" sz="4400" b="1" dirty="0" smtClean="0">
                <a:solidFill>
                  <a:srgbClr val="002060"/>
                </a:solidFill>
              </a:rPr>
              <a:t>المؤسسات المصغرة والمؤسسات الناشئة، </a:t>
            </a:r>
            <a:r>
              <a:rPr lang="ar-SA" sz="4400" b="1" dirty="0" smtClean="0"/>
              <a:t>وتثمينه </a:t>
            </a:r>
            <a:r>
              <a:rPr lang="ar-SA" sz="4400" b="1" dirty="0"/>
              <a:t>بالشكل المناسب </a:t>
            </a:r>
            <a:r>
              <a:rPr lang="ar-SA" sz="4400" b="1" dirty="0" smtClean="0">
                <a:solidFill>
                  <a:srgbClr val="002060"/>
                </a:solidFill>
              </a:rPr>
              <a:t>سيس</a:t>
            </a:r>
            <a:r>
              <a:rPr lang="ar-DZ" sz="4400" b="1" dirty="0" smtClean="0">
                <a:solidFill>
                  <a:srgbClr val="002060"/>
                </a:solidFill>
              </a:rPr>
              <a:t>ا</a:t>
            </a:r>
            <a:r>
              <a:rPr lang="ar-SA" sz="4400" b="1" dirty="0" smtClean="0">
                <a:solidFill>
                  <a:srgbClr val="002060"/>
                </a:solidFill>
              </a:rPr>
              <a:t>هم </a:t>
            </a:r>
            <a:r>
              <a:rPr lang="ar-SA" sz="4400" b="1" dirty="0">
                <a:solidFill>
                  <a:srgbClr val="002060"/>
                </a:solidFill>
              </a:rPr>
              <a:t>في تحقيق </a:t>
            </a:r>
            <a:r>
              <a:rPr lang="ar-SA" sz="4400" b="1" dirty="0">
                <a:solidFill>
                  <a:srgbClr val="C00000"/>
                </a:solidFill>
              </a:rPr>
              <a:t>نمو اقتصادي مستدام</a:t>
            </a:r>
            <a:r>
              <a:rPr lang="ar-SA" sz="4400" b="1" dirty="0">
                <a:solidFill>
                  <a:srgbClr val="002060"/>
                </a:solidFill>
              </a:rPr>
              <a:t>، </a:t>
            </a:r>
            <a:r>
              <a:rPr lang="ar-SA" sz="4400" b="1" dirty="0">
                <a:solidFill>
                  <a:srgbClr val="C00000"/>
                </a:solidFill>
              </a:rPr>
              <a:t>وتقوية النسيج المؤسساتي الوطني</a:t>
            </a:r>
            <a:r>
              <a:rPr lang="ar-SA" sz="4400" b="1" dirty="0">
                <a:solidFill>
                  <a:srgbClr val="002060"/>
                </a:solidFill>
              </a:rPr>
              <a:t>، </a:t>
            </a:r>
            <a:r>
              <a:rPr lang="ar-SA" sz="4400" b="1" dirty="0">
                <a:solidFill>
                  <a:srgbClr val="C00000"/>
                </a:solidFill>
              </a:rPr>
              <a:t>وتعزيز </a:t>
            </a:r>
            <a:r>
              <a:rPr lang="ar-DZ" sz="4400" b="1" dirty="0" smtClean="0">
                <a:solidFill>
                  <a:srgbClr val="C00000"/>
                </a:solidFill>
              </a:rPr>
              <a:t>ثقافة </a:t>
            </a:r>
            <a:r>
              <a:rPr lang="ar-DZ" sz="4400" b="1" dirty="0" err="1" smtClean="0">
                <a:solidFill>
                  <a:srgbClr val="002060"/>
                </a:solidFill>
              </a:rPr>
              <a:t>المقاولاتية</a:t>
            </a:r>
            <a:r>
              <a:rPr lang="ar-DZ" sz="4400" b="1" dirty="0" smtClean="0">
                <a:solidFill>
                  <a:srgbClr val="002060"/>
                </a:solidFill>
              </a:rPr>
              <a:t> </a:t>
            </a:r>
            <a:r>
              <a:rPr lang="ar-SA" sz="4400" b="1" dirty="0" smtClean="0">
                <a:solidFill>
                  <a:srgbClr val="002060"/>
                </a:solidFill>
              </a:rPr>
              <a:t>لدى </a:t>
            </a:r>
            <a:r>
              <a:rPr lang="ar-SA" sz="4400" b="1" dirty="0">
                <a:solidFill>
                  <a:srgbClr val="002060"/>
                </a:solidFill>
              </a:rPr>
              <a:t>الشباب والمستثمرين </a:t>
            </a:r>
            <a:r>
              <a:rPr lang="ar-SA" sz="4400" b="1" dirty="0" smtClean="0">
                <a:solidFill>
                  <a:srgbClr val="002060"/>
                </a:solidFill>
              </a:rPr>
              <a:t>الجد</a:t>
            </a:r>
            <a:r>
              <a:rPr lang="ar-DZ" sz="4400" b="1" dirty="0" smtClean="0">
                <a:solidFill>
                  <a:srgbClr val="002060"/>
                </a:solidFill>
              </a:rPr>
              <a:t>، بالشكل الصحيح</a:t>
            </a:r>
            <a:r>
              <a:rPr lang="en-US" sz="4400" b="1" dirty="0" smtClean="0">
                <a:solidFill>
                  <a:srgbClr val="002060"/>
                </a:solidFill>
              </a:rPr>
              <a:t>.</a:t>
            </a:r>
            <a:r>
              <a:rPr lang="ar-DZ" sz="4400" b="1" dirty="0" smtClean="0">
                <a:solidFill>
                  <a:srgbClr val="002060"/>
                </a:solidFill>
              </a:rPr>
              <a:t> </a:t>
            </a:r>
          </a:p>
          <a:p>
            <a:pPr algn="just" rtl="1"/>
            <a:r>
              <a:rPr lang="ar-DZ" sz="4400" b="1" dirty="0" smtClean="0">
                <a:solidFill>
                  <a:srgbClr val="002060"/>
                </a:solidFill>
              </a:rPr>
              <a:t>وهو الأمر الذي </a:t>
            </a:r>
            <a:r>
              <a:rPr lang="ar-DZ" sz="4400" b="1" dirty="0" smtClean="0">
                <a:solidFill>
                  <a:srgbClr val="C00000"/>
                </a:solidFill>
              </a:rPr>
              <a:t>يتماشى وبرنامج رئيس الجمهورية، برنامج وزارة التعليم العالي والبحث العلمي والعديد من الوزارات الأخرى.</a:t>
            </a:r>
            <a:endParaRPr lang="fr-FR" sz="4400" b="1" dirty="0">
              <a:solidFill>
                <a:srgbClr val="C00000"/>
              </a:solidFill>
            </a:endParaRPr>
          </a:p>
          <a:p>
            <a:pPr algn="just" rtl="1"/>
            <a:endParaRPr lang="ar-DZ" sz="3200" dirty="0" smtClean="0"/>
          </a:p>
          <a:p>
            <a:pPr algn="just" rtl="1"/>
            <a:r>
              <a:rPr lang="en-US" sz="3200" dirty="0"/>
              <a:t/>
            </a:r>
            <a:br>
              <a:rPr lang="en-US" sz="3200" dirty="0"/>
            </a:br>
            <a:endParaRPr lang="fr-FR" sz="3200" b="1" dirty="0"/>
          </a:p>
        </p:txBody>
      </p:sp>
    </p:spTree>
    <p:extLst>
      <p:ext uri="{BB962C8B-B14F-4D97-AF65-F5344CB8AC3E}">
        <p14:creationId xmlns:p14="http://schemas.microsoft.com/office/powerpoint/2010/main" val="2265138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292911" y="2017707"/>
            <a:ext cx="7833028" cy="1146162"/>
          </a:xfrm>
          <a:effectLst>
            <a:outerShdw blurRad="50800" dist="38100" dir="2700000" algn="tl" rotWithShape="0">
              <a:prstClr val="black">
                <a:alpha val="40000"/>
              </a:prstClr>
            </a:outerShdw>
          </a:effectLst>
        </p:spPr>
        <p:txBody>
          <a:bodyPr>
            <a:noAutofit/>
          </a:bodyPr>
          <a:lstStyle/>
          <a:p>
            <a:pPr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chemeClr val="tx1"/>
                </a:solidFill>
              </a:rPr>
              <a:t/>
            </a:r>
            <a:br>
              <a:rPr lang="ar-DZ" sz="3600" b="1" cap="small" dirty="0" smtClean="0">
                <a:solidFill>
                  <a:schemeClr val="tx1"/>
                </a:solidFill>
              </a:rPr>
            </a:br>
            <a:r>
              <a:rPr lang="ar-DZ" sz="3600" b="1" cap="small" dirty="0">
                <a:solidFill>
                  <a:schemeClr val="tx1"/>
                </a:solidFill>
              </a:rPr>
              <a:t/>
            </a:r>
            <a:br>
              <a:rPr lang="ar-DZ" sz="3600" b="1" cap="small" dirty="0">
                <a:solidFill>
                  <a:schemeClr val="tx1"/>
                </a:solidFill>
              </a:rPr>
            </a:br>
            <a:r>
              <a:rPr lang="ar-DZ" sz="3600" b="1" cap="small" dirty="0" smtClean="0">
                <a:solidFill>
                  <a:srgbClr val="002060"/>
                </a:solidFill>
              </a:rPr>
              <a:t/>
            </a:r>
            <a:br>
              <a:rPr lang="ar-DZ" sz="3600" b="1" cap="small" dirty="0" smtClean="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DZ" sz="3600" b="1" cap="small" dirty="0" smtClean="0">
                <a:solidFill>
                  <a:srgbClr val="002060"/>
                </a:solidFill>
              </a:rPr>
              <a:t/>
            </a:r>
            <a:br>
              <a:rPr lang="ar-DZ" sz="3600" b="1" cap="small" dirty="0" smtClean="0">
                <a:solidFill>
                  <a:srgbClr val="002060"/>
                </a:solidFill>
              </a:rPr>
            </a:br>
            <a:r>
              <a:rPr lang="ar-DZ" sz="3600" b="1" cap="small" dirty="0">
                <a:solidFill>
                  <a:srgbClr val="002060"/>
                </a:solidFill>
              </a:rPr>
              <a:t/>
            </a:r>
            <a:br>
              <a:rPr lang="ar-DZ" sz="3600" b="1" cap="small" dirty="0">
                <a:solidFill>
                  <a:srgbClr val="002060"/>
                </a:solidFill>
              </a:rPr>
            </a:br>
            <a:r>
              <a:rPr lang="ar-SA" sz="3600" b="1" dirty="0" smtClean="0"/>
              <a:t>ا</a:t>
            </a: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fr-FR" sz="3600" b="1" dirty="0"/>
              <a:t/>
            </a:r>
            <a:br>
              <a:rPr lang="fr-FR" sz="3600" b="1" dirty="0"/>
            </a:br>
            <a:r>
              <a:rPr lang="fr-FR" sz="3600" b="1" dirty="0" smtClean="0"/>
              <a:t/>
            </a:r>
            <a:br>
              <a:rPr lang="fr-FR" sz="3600" b="1" dirty="0" smtClean="0"/>
            </a:br>
            <a:r>
              <a:rPr lang="ar-DZ" sz="3600" b="1" dirty="0" smtClean="0"/>
              <a:t>-</a:t>
            </a:r>
            <a:r>
              <a:rPr lang="ar-DZ" sz="3600" b="1" dirty="0" smtClean="0">
                <a:solidFill>
                  <a:srgbClr val="C00000"/>
                </a:solidFill>
              </a:rPr>
              <a:t>شكرا جزيلا على حسن المتابعة</a:t>
            </a:r>
            <a:br>
              <a:rPr lang="ar-DZ" sz="3600" b="1" dirty="0" smtClean="0">
                <a:solidFill>
                  <a:srgbClr val="C00000"/>
                </a:solidFill>
              </a:rPr>
            </a:br>
            <a:r>
              <a:rPr lang="ar-DZ" sz="3600" b="1" dirty="0" smtClean="0">
                <a:solidFill>
                  <a:srgbClr val="C00000"/>
                </a:solidFill>
              </a:rPr>
              <a:t>والسلام عليكم</a:t>
            </a:r>
            <a:r>
              <a:rPr lang="fr-FR" sz="3600" dirty="0"/>
              <a:t/>
            </a:r>
            <a:br>
              <a:rPr lang="fr-FR" sz="3600" dirty="0"/>
            </a:br>
            <a:r>
              <a:rPr lang="fr-FR" sz="3600" dirty="0"/>
              <a:t/>
            </a:r>
            <a:br>
              <a:rPr lang="fr-FR" sz="3600" dirty="0"/>
            </a:br>
            <a:r>
              <a:rPr lang="fr-FR" sz="3600" dirty="0"/>
              <a:t/>
            </a:r>
            <a:br>
              <a:rPr lang="fr-FR" sz="3600" dirty="0"/>
            </a:br>
            <a:r>
              <a:rPr lang="ar-DZ" sz="3600" b="1" cap="small" dirty="0" smtClean="0">
                <a:solidFill>
                  <a:srgbClr val="002060"/>
                </a:solidFill>
              </a:rPr>
              <a:t/>
            </a:r>
            <a:br>
              <a:rPr lang="ar-DZ" sz="3600" b="1" cap="small" dirty="0" smtClean="0">
                <a:solidFill>
                  <a:srgbClr val="002060"/>
                </a:solidFill>
              </a:rPr>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t/>
            </a:r>
            <a:br>
              <a:rPr lang="fr-FR" dirty="0"/>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4253401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p>
        </p:txBody>
      </p:sp>
      <p:sp>
        <p:nvSpPr>
          <p:cNvPr id="26" name="Titre 1"/>
          <p:cNvSpPr>
            <a:spLocks noGrp="1"/>
          </p:cNvSpPr>
          <p:nvPr>
            <p:ph type="ctrTitle"/>
          </p:nvPr>
        </p:nvSpPr>
        <p:spPr>
          <a:xfrm>
            <a:off x="534154" y="160338"/>
            <a:ext cx="7731660" cy="2965235"/>
          </a:xfrm>
          <a:effectLst>
            <a:outerShdw blurRad="50800" dist="38100" dir="2700000" algn="tl" rotWithShape="0">
              <a:prstClr val="black">
                <a:alpha val="40000"/>
              </a:prstClr>
            </a:outerShdw>
          </a:effectLst>
        </p:spPr>
        <p:txBody>
          <a:bodyPr>
            <a:noAutofit/>
          </a:bodyPr>
          <a:lstStyle/>
          <a:p>
            <a:pPr algn="ctr"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5400" b="1" dirty="0" smtClean="0">
                <a:solidFill>
                  <a:srgbClr val="C00000"/>
                </a:solidFill>
              </a:rPr>
              <a:t>1- الأهداف الأساسية للمشروع</a:t>
            </a:r>
            <a:r>
              <a:rPr lang="ar-DZ" sz="3200" b="1" dirty="0"/>
              <a:t/>
            </a:r>
            <a:br>
              <a:rPr lang="ar-DZ" sz="3200" b="1" dirty="0"/>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7536" y="4338536"/>
            <a:ext cx="2659985" cy="2503515"/>
          </a:xfrm>
          <a:prstGeom prst="rect">
            <a:avLst/>
          </a:prstGeom>
        </p:spPr>
      </p:pic>
    </p:spTree>
    <p:extLst>
      <p:ext uri="{BB962C8B-B14F-4D97-AF65-F5344CB8AC3E}">
        <p14:creationId xmlns:p14="http://schemas.microsoft.com/office/powerpoint/2010/main" val="2824612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algn="just"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t>
            </a:r>
            <a:r>
              <a:rPr lang="ar-SA" sz="3200" dirty="0" smtClean="0">
                <a:solidFill>
                  <a:srgbClr val="002060"/>
                </a:solidFill>
                <a:latin typeface="Simplified Arabic" panose="02020603050405020304" pitchFamily="18" charset="-78"/>
                <a:cs typeface="Simplified Arabic" panose="02020603050405020304" pitchFamily="18" charset="-78"/>
              </a:rPr>
              <a:t>الوقوف </a:t>
            </a:r>
            <a:r>
              <a:rPr lang="ar-SA" sz="3200" dirty="0">
                <a:solidFill>
                  <a:srgbClr val="002060"/>
                </a:solidFill>
                <a:latin typeface="Simplified Arabic" panose="02020603050405020304" pitchFamily="18" charset="-78"/>
                <a:cs typeface="Simplified Arabic" panose="02020603050405020304" pitchFamily="18" charset="-78"/>
              </a:rPr>
              <a:t>على حقيقة </a:t>
            </a:r>
            <a:r>
              <a:rPr lang="ar-SA" sz="3200" dirty="0">
                <a:solidFill>
                  <a:srgbClr val="C00000"/>
                </a:solidFill>
                <a:latin typeface="Simplified Arabic" panose="02020603050405020304" pitchFamily="18" charset="-78"/>
                <a:cs typeface="Simplified Arabic" panose="02020603050405020304" pitchFamily="18" charset="-78"/>
              </a:rPr>
              <a:t>إشكالية تمويل المؤسسات الصغيرة والمتوسطة في الجزائر </a:t>
            </a:r>
            <a:r>
              <a:rPr lang="ar-SA" sz="3200" dirty="0">
                <a:solidFill>
                  <a:srgbClr val="002060"/>
                </a:solidFill>
                <a:latin typeface="Simplified Arabic" panose="02020603050405020304" pitchFamily="18" charset="-78"/>
                <a:cs typeface="Simplified Arabic" panose="02020603050405020304" pitchFamily="18" charset="-78"/>
              </a:rPr>
              <a:t>وبحث مختلف المشاكل والأسباب التي ترجع إلى المحيط الخارجي، والمشاكل التي ترجع إلى مميزات هذا النوع من المؤسسات في الجزائر</a:t>
            </a:r>
            <a:r>
              <a:rPr lang="ar-SA" sz="3200" dirty="0" smtClean="0">
                <a:solidFill>
                  <a:srgbClr val="002060"/>
                </a:solidFill>
                <a:latin typeface="Simplified Arabic" panose="02020603050405020304" pitchFamily="18" charset="-78"/>
                <a:cs typeface="Simplified Arabic" panose="02020603050405020304" pitchFamily="18" charset="-78"/>
              </a:rPr>
              <a:t>.</a:t>
            </a:r>
            <a:r>
              <a:rPr lang="ar-DZ" sz="3200" dirty="0" smtClean="0">
                <a:solidFill>
                  <a:srgbClr val="002060"/>
                </a:solidFill>
                <a:latin typeface="Simplified Arabic" panose="02020603050405020304" pitchFamily="18" charset="-78"/>
                <a:cs typeface="Simplified Arabic" panose="02020603050405020304" pitchFamily="18" charset="-78"/>
              </a:rPr>
              <a:t/>
            </a:r>
            <a:br>
              <a:rPr lang="ar-DZ" sz="3200" dirty="0" smtClean="0">
                <a:solidFill>
                  <a:srgbClr val="002060"/>
                </a:solidFill>
                <a:latin typeface="Simplified Arabic" panose="02020603050405020304" pitchFamily="18" charset="-78"/>
                <a:cs typeface="Simplified Arabic" panose="02020603050405020304" pitchFamily="18" charset="-78"/>
              </a:rPr>
            </a:br>
            <a:r>
              <a:rPr lang="ar-DZ" sz="3200" dirty="0">
                <a:solidFill>
                  <a:srgbClr val="002060"/>
                </a:solidFill>
                <a:latin typeface="Simplified Arabic" panose="02020603050405020304" pitchFamily="18" charset="-78"/>
                <a:cs typeface="Simplified Arabic" panose="02020603050405020304" pitchFamily="18" charset="-78"/>
              </a:rPr>
              <a:t/>
            </a:r>
            <a:br>
              <a:rPr lang="ar-DZ" sz="3200" dirty="0">
                <a:solidFill>
                  <a:srgbClr val="002060"/>
                </a:solidFill>
                <a:latin typeface="Simplified Arabic" panose="02020603050405020304" pitchFamily="18" charset="-78"/>
                <a:cs typeface="Simplified Arabic" panose="02020603050405020304" pitchFamily="18" charset="-78"/>
              </a:rPr>
            </a:br>
            <a:r>
              <a:rPr lang="ar-DZ" sz="3200" dirty="0" smtClean="0">
                <a:latin typeface="Simplified Arabic" panose="02020603050405020304" pitchFamily="18" charset="-78"/>
                <a:cs typeface="Simplified Arabic" panose="02020603050405020304" pitchFamily="18" charset="-78"/>
              </a:rPr>
              <a:t/>
            </a:r>
            <a:br>
              <a:rPr lang="ar-DZ" sz="3200" dirty="0" smtClean="0">
                <a:latin typeface="Simplified Arabic" panose="02020603050405020304" pitchFamily="18" charset="-78"/>
                <a:cs typeface="Simplified Arabic" panose="02020603050405020304" pitchFamily="18" charset="-78"/>
              </a:rPr>
            </a:br>
            <a:r>
              <a:rPr lang="ar-DZ" sz="3200" dirty="0" smtClean="0">
                <a:latin typeface="Simplified Arabic" panose="02020603050405020304" pitchFamily="18" charset="-78"/>
                <a:cs typeface="Simplified Arabic" panose="02020603050405020304" pitchFamily="18" charset="-78"/>
              </a:rPr>
              <a:t/>
            </a:r>
            <a:br>
              <a:rPr lang="ar-DZ" sz="3200" dirty="0" smtClean="0">
                <a:latin typeface="Simplified Arabic" panose="02020603050405020304" pitchFamily="18" charset="-78"/>
                <a:cs typeface="Simplified Arabic" panose="02020603050405020304" pitchFamily="18" charset="-78"/>
              </a:rPr>
            </a:br>
            <a:r>
              <a:rPr lang="ar-DZ" sz="3200" dirty="0" smtClean="0">
                <a:solidFill>
                  <a:srgbClr val="002060"/>
                </a:solidFill>
                <a:latin typeface="Simplified Arabic" panose="02020603050405020304" pitchFamily="18" charset="-78"/>
                <a:cs typeface="Simplified Arabic" panose="02020603050405020304" pitchFamily="18" charset="-78"/>
              </a:rPr>
              <a:t>-</a:t>
            </a:r>
            <a:r>
              <a:rPr lang="ar-SA" sz="3200" dirty="0" smtClean="0">
                <a:solidFill>
                  <a:srgbClr val="002060"/>
                </a:solidFill>
              </a:rPr>
              <a:t>المساهمة </a:t>
            </a:r>
            <a:r>
              <a:rPr lang="ar-SA" sz="3200" dirty="0">
                <a:solidFill>
                  <a:srgbClr val="002060"/>
                </a:solidFill>
              </a:rPr>
              <a:t>في إبراز </a:t>
            </a:r>
            <a:r>
              <a:rPr lang="ar-SA" sz="3200" dirty="0">
                <a:solidFill>
                  <a:srgbClr val="C00000"/>
                </a:solidFill>
              </a:rPr>
              <a:t>دور البدائل التمويلية الحديثة كحل لإشكالية تمويل المؤسسات الصغيرة والمتوسطة</a:t>
            </a:r>
            <a:r>
              <a:rPr lang="ar-SA" sz="3200" dirty="0">
                <a:solidFill>
                  <a:srgbClr val="002060"/>
                </a:solidFill>
              </a:rPr>
              <a:t> والتي نجحت في تطبيقها معظم البلدان المتقدمة والنامية على حد سواء.</a:t>
            </a:r>
            <a:r>
              <a:rPr lang="fr-FR" sz="3200" dirty="0">
                <a:solidFill>
                  <a:srgbClr val="002060"/>
                </a:solidFill>
              </a:rPr>
              <a:t/>
            </a:r>
            <a:br>
              <a:rPr lang="fr-FR" sz="3200" dirty="0">
                <a:solidFill>
                  <a:srgbClr val="002060"/>
                </a:solidFill>
              </a:rPr>
            </a:br>
            <a:r>
              <a:rPr lang="ar-DZ" sz="3200" dirty="0" smtClean="0">
                <a:solidFill>
                  <a:srgbClr val="002060"/>
                </a:solidFill>
                <a:latin typeface="Simplified Arabic" panose="02020603050405020304" pitchFamily="18" charset="-78"/>
                <a:cs typeface="Simplified Arabic" panose="02020603050405020304" pitchFamily="18" charset="-78"/>
              </a:rPr>
              <a:t/>
            </a:r>
            <a:br>
              <a:rPr lang="ar-DZ" sz="3200" dirty="0" smtClean="0">
                <a:solidFill>
                  <a:srgbClr val="002060"/>
                </a:solidFill>
                <a:latin typeface="Simplified Arabic" panose="02020603050405020304" pitchFamily="18" charset="-78"/>
                <a:cs typeface="Simplified Arabic" panose="02020603050405020304" pitchFamily="18" charset="-78"/>
              </a:rPr>
            </a:br>
            <a:r>
              <a:rPr lang="ar-DZ" sz="3200" dirty="0">
                <a:latin typeface="Simplified Arabic" panose="02020603050405020304" pitchFamily="18" charset="-78"/>
                <a:cs typeface="Simplified Arabic" panose="02020603050405020304" pitchFamily="18" charset="-78"/>
              </a:rPr>
              <a:t/>
            </a:r>
            <a:br>
              <a:rPr lang="ar-DZ" sz="3200" dirty="0">
                <a:latin typeface="Simplified Arabic" panose="02020603050405020304" pitchFamily="18" charset="-78"/>
                <a:cs typeface="Simplified Arabic" panose="02020603050405020304" pitchFamily="18" charset="-78"/>
              </a:rPr>
            </a:br>
            <a:r>
              <a:rPr lang="fr-FR" sz="3200" dirty="0">
                <a:latin typeface="Simplified Arabic" panose="02020603050405020304" pitchFamily="18" charset="-78"/>
                <a:cs typeface="Simplified Arabic" panose="02020603050405020304" pitchFamily="18" charset="-78"/>
              </a:rPr>
              <a:t/>
            </a:r>
            <a:br>
              <a:rPr lang="fr-FR" sz="3200" dirty="0">
                <a:latin typeface="Simplified Arabic" panose="02020603050405020304" pitchFamily="18" charset="-78"/>
                <a:cs typeface="Simplified Arabic" panose="02020603050405020304" pitchFamily="18" charset="-78"/>
              </a:rPr>
            </a:br>
            <a:r>
              <a:rPr lang="ar-DZ" sz="3200" b="1" dirty="0"/>
              <a:t/>
            </a:r>
            <a:br>
              <a:rPr lang="ar-DZ" sz="3200" b="1" dirty="0"/>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06172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lvl="0" algn="just"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chemeClr val="tx1"/>
                </a:solidFill>
              </a:rPr>
              <a:t>- </a:t>
            </a:r>
            <a:r>
              <a:rPr lang="ar-SA" sz="3200" dirty="0">
                <a:solidFill>
                  <a:srgbClr val="C00000"/>
                </a:solidFill>
              </a:rPr>
              <a:t>تقييم مختلف سياسات الحكومة الجزائرية </a:t>
            </a:r>
            <a:r>
              <a:rPr lang="ar-SA" sz="3200" dirty="0">
                <a:solidFill>
                  <a:srgbClr val="002060"/>
                </a:solidFill>
              </a:rPr>
              <a:t>في مجال تمويل ودعم ومرافقة المؤسسات الصغيرة والمتوسطة، ومساعدة أصحاب القرار في وضع سياسات جيدة وفعالة.</a:t>
            </a:r>
            <a:r>
              <a:rPr lang="fr-FR" sz="3200" dirty="0">
                <a:solidFill>
                  <a:srgbClr val="002060"/>
                </a:solidFill>
              </a:rPr>
              <a:t/>
            </a:r>
            <a:br>
              <a:rPr lang="fr-FR" sz="3200" dirty="0">
                <a:solidFill>
                  <a:srgbClr val="002060"/>
                </a:solidFill>
              </a:rPr>
            </a:br>
            <a:r>
              <a:rPr lang="ar-DZ" sz="3200" dirty="0" smtClean="0">
                <a:solidFill>
                  <a:srgbClr val="002060"/>
                </a:solidFill>
                <a:latin typeface="Simplified Arabic" panose="02020603050405020304" pitchFamily="18" charset="-78"/>
                <a:cs typeface="Simplified Arabic" panose="02020603050405020304" pitchFamily="18" charset="-78"/>
              </a:rPr>
              <a:t/>
            </a:r>
            <a:br>
              <a:rPr lang="ar-DZ" sz="3200" dirty="0" smtClean="0">
                <a:solidFill>
                  <a:srgbClr val="002060"/>
                </a:solidFill>
                <a:latin typeface="Simplified Arabic" panose="02020603050405020304" pitchFamily="18" charset="-78"/>
                <a:cs typeface="Simplified Arabic" panose="02020603050405020304" pitchFamily="18" charset="-78"/>
              </a:rPr>
            </a:br>
            <a:r>
              <a:rPr lang="ar-DZ" sz="3200" dirty="0" smtClean="0">
                <a:latin typeface="Simplified Arabic" panose="02020603050405020304" pitchFamily="18" charset="-78"/>
                <a:cs typeface="Simplified Arabic" panose="02020603050405020304" pitchFamily="18" charset="-78"/>
              </a:rPr>
              <a:t/>
            </a:r>
            <a:br>
              <a:rPr lang="ar-DZ" sz="3200" dirty="0" smtClean="0">
                <a:latin typeface="Simplified Arabic" panose="02020603050405020304" pitchFamily="18" charset="-78"/>
                <a:cs typeface="Simplified Arabic" panose="02020603050405020304" pitchFamily="18" charset="-78"/>
              </a:rPr>
            </a:br>
            <a:r>
              <a:rPr lang="ar-DZ" sz="3200" dirty="0" smtClean="0">
                <a:solidFill>
                  <a:srgbClr val="002060"/>
                </a:solidFill>
                <a:latin typeface="Simplified Arabic" panose="02020603050405020304" pitchFamily="18" charset="-78"/>
                <a:cs typeface="Simplified Arabic" panose="02020603050405020304" pitchFamily="18" charset="-78"/>
              </a:rPr>
              <a:t>-</a:t>
            </a:r>
            <a:r>
              <a:rPr lang="ar-SA" sz="3200" dirty="0">
                <a:solidFill>
                  <a:srgbClr val="002060"/>
                </a:solidFill>
              </a:rPr>
              <a:t>المساهمة الفعالة في </a:t>
            </a:r>
            <a:r>
              <a:rPr lang="ar-SA" sz="3200" dirty="0">
                <a:solidFill>
                  <a:srgbClr val="C00000"/>
                </a:solidFill>
              </a:rPr>
              <a:t>إيجاد حل لإشكالية تمويل المؤسسات الصغيرة والمتوسطة الجزائرية</a:t>
            </a:r>
            <a:r>
              <a:rPr lang="ar-DZ" sz="3200" dirty="0">
                <a:solidFill>
                  <a:srgbClr val="002060"/>
                </a:solidFill>
                <a:latin typeface="Simplified Arabic" panose="02020603050405020304" pitchFamily="18" charset="-78"/>
                <a:cs typeface="Simplified Arabic" panose="02020603050405020304" pitchFamily="18" charset="-78"/>
              </a:rPr>
              <a:t/>
            </a:r>
            <a:br>
              <a:rPr lang="ar-DZ" sz="3200" dirty="0">
                <a:solidFill>
                  <a:srgbClr val="002060"/>
                </a:solidFill>
                <a:latin typeface="Simplified Arabic" panose="02020603050405020304" pitchFamily="18" charset="-78"/>
                <a:cs typeface="Simplified Arabic" panose="02020603050405020304" pitchFamily="18" charset="-78"/>
              </a:rPr>
            </a:br>
            <a:r>
              <a:rPr lang="fr-FR" sz="3200" dirty="0">
                <a:solidFill>
                  <a:srgbClr val="002060"/>
                </a:solidFill>
                <a:latin typeface="Simplified Arabic" panose="02020603050405020304" pitchFamily="18" charset="-78"/>
                <a:cs typeface="Simplified Arabic" panose="02020603050405020304" pitchFamily="18" charset="-78"/>
              </a:rPr>
              <a:t/>
            </a:r>
            <a:br>
              <a:rPr lang="fr-FR" sz="3200" dirty="0">
                <a:solidFill>
                  <a:srgbClr val="002060"/>
                </a:solidFill>
                <a:latin typeface="Simplified Arabic" panose="02020603050405020304" pitchFamily="18" charset="-78"/>
                <a:cs typeface="Simplified Arabic" panose="02020603050405020304" pitchFamily="18" charset="-78"/>
              </a:rPr>
            </a:br>
            <a:r>
              <a:rPr lang="ar-DZ" sz="3200" b="1" dirty="0"/>
              <a:t/>
            </a:r>
            <a:br>
              <a:rPr lang="ar-DZ" sz="3200" b="1" dirty="0"/>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4243549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160338"/>
            <a:ext cx="7731660" cy="2965235"/>
          </a:xfrm>
          <a:effectLst>
            <a:outerShdw blurRad="50800" dist="38100" dir="2700000" algn="tl" rotWithShape="0">
              <a:prstClr val="black">
                <a:alpha val="40000"/>
              </a:prstClr>
            </a:outerShdw>
          </a:effectLst>
        </p:spPr>
        <p:txBody>
          <a:bodyPr>
            <a:noAutofit/>
          </a:bodyPr>
          <a:lstStyle/>
          <a:p>
            <a:pPr algn="ctr"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5400" b="1" dirty="0" smtClean="0">
                <a:solidFill>
                  <a:srgbClr val="C00000"/>
                </a:solidFill>
              </a:rPr>
              <a:t>2-أهم النتائج </a:t>
            </a:r>
            <a:r>
              <a:rPr lang="ar-DZ" sz="5400" b="1" dirty="0" err="1" smtClean="0">
                <a:solidFill>
                  <a:srgbClr val="C00000"/>
                </a:solidFill>
              </a:rPr>
              <a:t>المتوصل</a:t>
            </a:r>
            <a:r>
              <a:rPr lang="ar-DZ" sz="5400" b="1" dirty="0" smtClean="0">
                <a:solidFill>
                  <a:srgbClr val="C00000"/>
                </a:solidFill>
              </a:rPr>
              <a:t> إليها</a:t>
            </a:r>
            <a:r>
              <a:rPr lang="ar-DZ" sz="3200" b="1" dirty="0"/>
              <a:t/>
            </a:r>
            <a:br>
              <a:rPr lang="ar-DZ" sz="3200" b="1" dirty="0"/>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7536" y="4338536"/>
            <a:ext cx="2659985" cy="2503515"/>
          </a:xfrm>
          <a:prstGeom prst="rect">
            <a:avLst/>
          </a:prstGeom>
        </p:spPr>
      </p:pic>
    </p:spTree>
    <p:extLst>
      <p:ext uri="{BB962C8B-B14F-4D97-AF65-F5344CB8AC3E}">
        <p14:creationId xmlns:p14="http://schemas.microsoft.com/office/powerpoint/2010/main" val="2623684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lvl="0"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rgbClr val="002060"/>
                </a:solidFill>
              </a:rPr>
              <a:t>-</a:t>
            </a:r>
            <a:r>
              <a:rPr lang="ar-SA" dirty="0">
                <a:solidFill>
                  <a:srgbClr val="002060"/>
                </a:solidFill>
              </a:rPr>
              <a:t>سعت الجزائر إلى تطوير قطاع المؤسسات المتوسطة والصغيرة والحد من إشكالية تمويله، </a:t>
            </a:r>
            <a:r>
              <a:rPr lang="ar-SA" b="1" dirty="0">
                <a:solidFill>
                  <a:srgbClr val="C00000"/>
                </a:solidFill>
              </a:rPr>
              <a:t>بإنشاء مجموعة من الهياكل والهيئات الداعمة والممولة </a:t>
            </a:r>
            <a:r>
              <a:rPr lang="ar-SA" dirty="0">
                <a:solidFill>
                  <a:srgbClr val="002060"/>
                </a:solidFill>
              </a:rPr>
              <a:t>لهذا النوع من المؤسسات. هذه الهيئات </a:t>
            </a:r>
            <a:r>
              <a:rPr lang="ar-SA" b="1" dirty="0">
                <a:solidFill>
                  <a:srgbClr val="C00000"/>
                </a:solidFill>
              </a:rPr>
              <a:t>أثبتت محدوديتها </a:t>
            </a:r>
            <a:r>
              <a:rPr lang="ar-SA" dirty="0">
                <a:solidFill>
                  <a:srgbClr val="002060"/>
                </a:solidFill>
              </a:rPr>
              <a:t>في التخفيف من حدة العوائق التي تواجهها هذه المؤسسات عند طلب حصولها على التمويل البنكي.</a:t>
            </a:r>
            <a:r>
              <a:rPr lang="fr-FR" dirty="0">
                <a:solidFill>
                  <a:srgbClr val="002060"/>
                </a:solidFill>
              </a:rPr>
              <a:t/>
            </a:r>
            <a:br>
              <a:rPr lang="fr-FR" dirty="0">
                <a:solidFill>
                  <a:srgbClr val="002060"/>
                </a:solidFill>
              </a:rPr>
            </a:br>
            <a:r>
              <a:rPr lang="ar-SA" dirty="0" smtClean="0">
                <a:solidFill>
                  <a:srgbClr val="002060"/>
                </a:solidFill>
              </a:rPr>
              <a:t>.</a:t>
            </a: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336025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rgbClr val="002060"/>
                </a:solidFill>
              </a:rPr>
              <a:t>-</a:t>
            </a:r>
            <a:r>
              <a:rPr lang="ar-SA" dirty="0">
                <a:solidFill>
                  <a:srgbClr val="002060"/>
                </a:solidFill>
              </a:rPr>
              <a:t>إشكالية تمويل المؤسسات الصغيرة والمتوسطة في الجزائر تكمن في </a:t>
            </a:r>
            <a:r>
              <a:rPr lang="ar-SA" b="1" dirty="0">
                <a:solidFill>
                  <a:srgbClr val="C00000"/>
                </a:solidFill>
              </a:rPr>
              <a:t>ضيق البدائل التمويلية</a:t>
            </a:r>
            <a:r>
              <a:rPr lang="ar-SA" dirty="0">
                <a:solidFill>
                  <a:srgbClr val="002060"/>
                </a:solidFill>
              </a:rPr>
              <a:t>، وهذا في ظل </a:t>
            </a:r>
            <a:r>
              <a:rPr lang="ar-SA" b="1" dirty="0">
                <a:solidFill>
                  <a:srgbClr val="C00000"/>
                </a:solidFill>
              </a:rPr>
              <a:t>غياب مؤسسات مالية، وبنوك محلية متخصصة </a:t>
            </a:r>
            <a:r>
              <a:rPr lang="ar-SA" dirty="0">
                <a:solidFill>
                  <a:srgbClr val="002060"/>
                </a:solidFill>
              </a:rPr>
              <a:t>تقبل مستوى عال من المخاطرة.</a:t>
            </a: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174661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 name="ZoneTexte 27"/>
          <p:cNvSpPr txBox="1"/>
          <p:nvPr/>
        </p:nvSpPr>
        <p:spPr>
          <a:xfrm>
            <a:off x="7521106" y="6472719"/>
            <a:ext cx="184666" cy="369332"/>
          </a:xfrm>
          <a:prstGeom prst="rect">
            <a:avLst/>
          </a:prstGeom>
          <a:noFill/>
        </p:spPr>
        <p:txBody>
          <a:bodyPr wrap="none" rtlCol="0">
            <a:spAutoFit/>
          </a:bodyPr>
          <a:lstStyle/>
          <a:p>
            <a:endParaRPr lang="fr-FR" dirty="0">
              <a:solidFill>
                <a:prstClr val="black"/>
              </a:solidFill>
            </a:endParaRPr>
          </a:p>
        </p:txBody>
      </p:sp>
      <p:sp>
        <p:nvSpPr>
          <p:cNvPr id="26" name="Titre 1"/>
          <p:cNvSpPr>
            <a:spLocks noGrp="1"/>
          </p:cNvSpPr>
          <p:nvPr>
            <p:ph type="ctrTitle"/>
          </p:nvPr>
        </p:nvSpPr>
        <p:spPr>
          <a:xfrm>
            <a:off x="534154" y="2898843"/>
            <a:ext cx="7731660" cy="226730"/>
          </a:xfrm>
          <a:effectLst>
            <a:outerShdw blurRad="50800" dist="38100" dir="2700000" algn="tl" rotWithShape="0">
              <a:prstClr val="black">
                <a:alpha val="40000"/>
              </a:prstClr>
            </a:outerShdw>
          </a:effectLst>
        </p:spPr>
        <p:txBody>
          <a:bodyPr>
            <a:noAutofit/>
          </a:bodyPr>
          <a:lstStyle/>
          <a:p>
            <a:pPr lvl="0" algn="justLow" rtl="1"/>
            <a:r>
              <a:rPr lang="fr-FR" sz="6000" b="1" cap="small" dirty="0" smtClean="0">
                <a:solidFill>
                  <a:schemeClr val="tx1"/>
                </a:solidFill>
              </a:rPr>
              <a:t/>
            </a:r>
            <a:br>
              <a:rPr lang="fr-FR" sz="6000" b="1" cap="small" dirty="0" smtClean="0">
                <a:solidFill>
                  <a:schemeClr val="tx1"/>
                </a:solidFill>
              </a:rPr>
            </a:br>
            <a:r>
              <a:rPr lang="ar-DZ" b="1" cap="small" dirty="0" smtClean="0">
                <a:solidFill>
                  <a:srgbClr val="0000FF"/>
                </a:solidFill>
              </a:rPr>
              <a:t/>
            </a:r>
            <a:br>
              <a:rPr lang="ar-DZ" b="1" cap="small" dirty="0" smtClean="0">
                <a:solidFill>
                  <a:srgbClr val="0000FF"/>
                </a:solidFill>
              </a:rPr>
            </a:br>
            <a:r>
              <a:rPr lang="fr-FR" sz="3600" b="1" cap="small" dirty="0">
                <a:solidFill>
                  <a:schemeClr val="tx1"/>
                </a:solidFill>
              </a:rPr>
              <a:t/>
            </a:r>
            <a:br>
              <a:rPr lang="fr-FR" sz="3600" b="1" cap="small" dirty="0">
                <a:solidFill>
                  <a:schemeClr val="tx1"/>
                </a:solidFill>
              </a:rPr>
            </a:br>
            <a:r>
              <a:rPr lang="ar-DZ" sz="3600" b="1" cap="small" dirty="0" smtClean="0">
                <a:solidFill>
                  <a:srgbClr val="002060"/>
                </a:solidFill>
              </a:rPr>
              <a:t>-</a:t>
            </a:r>
            <a:r>
              <a:rPr lang="ar-SA" b="1" dirty="0">
                <a:solidFill>
                  <a:srgbClr val="C00000"/>
                </a:solidFill>
              </a:rPr>
              <a:t>محدودية تطبيق بعض الصيغ المستحدثة</a:t>
            </a:r>
            <a:r>
              <a:rPr lang="ar-SA" dirty="0">
                <a:solidFill>
                  <a:srgbClr val="002060"/>
                </a:solidFill>
              </a:rPr>
              <a:t> في تمويل المؤسسات الصغيرة والمتوسطة جعل أغلبها تلجأ إلى الأساليب التقليدية في التمويل، مما يؤكد افتقار النظام المالي الجزائري لمصادر التمويل التي </a:t>
            </a:r>
            <a:r>
              <a:rPr lang="ar-SA" dirty="0" err="1">
                <a:solidFill>
                  <a:srgbClr val="002060"/>
                </a:solidFill>
              </a:rPr>
              <a:t>تتلائم</a:t>
            </a:r>
            <a:r>
              <a:rPr lang="ar-SA" dirty="0">
                <a:solidFill>
                  <a:srgbClr val="002060"/>
                </a:solidFill>
              </a:rPr>
              <a:t> واحتياجات هذه المؤسسات</a:t>
            </a:r>
            <a:r>
              <a:rPr lang="fr-FR" dirty="0">
                <a:solidFill>
                  <a:srgbClr val="002060"/>
                </a:solidFill>
              </a:rPr>
              <a:t>. </a:t>
            </a:r>
            <a:br>
              <a:rPr lang="fr-FR" dirty="0">
                <a:solidFill>
                  <a:srgbClr val="002060"/>
                </a:solidFill>
              </a:rPr>
            </a:br>
            <a:r>
              <a:rPr lang="fr-FR" dirty="0">
                <a:solidFill>
                  <a:srgbClr val="002060"/>
                </a:solidFill>
              </a:rPr>
              <a:t/>
            </a:r>
            <a:br>
              <a:rPr lang="fr-FR" dirty="0">
                <a:solidFill>
                  <a:srgbClr val="002060"/>
                </a:solidFill>
              </a:rPr>
            </a:br>
            <a:r>
              <a:rPr lang="fr-FR" dirty="0">
                <a:solidFill>
                  <a:srgbClr val="002060"/>
                </a:solidFill>
              </a:rPr>
              <a:t/>
            </a:r>
            <a:br>
              <a:rPr lang="fr-FR" dirty="0">
                <a:solidFill>
                  <a:srgbClr val="002060"/>
                </a:solidFill>
              </a:rPr>
            </a:br>
            <a:r>
              <a:rPr lang="ar-DZ" dirty="0" smtClean="0">
                <a:solidFill>
                  <a:srgbClr val="002060"/>
                </a:solidFill>
                <a:latin typeface="Simplified Arabic" panose="02020603050405020304" pitchFamily="18" charset="-78"/>
                <a:cs typeface="Simplified Arabic" panose="02020603050405020304" pitchFamily="18" charset="-78"/>
              </a:rPr>
              <a:t/>
            </a:r>
            <a:br>
              <a:rPr lang="ar-DZ" dirty="0" smtClean="0">
                <a:solidFill>
                  <a:srgbClr val="002060"/>
                </a:solidFill>
                <a:latin typeface="Simplified Arabic" panose="02020603050405020304" pitchFamily="18" charset="-78"/>
                <a:cs typeface="Simplified Arabic" panose="02020603050405020304" pitchFamily="18" charset="-78"/>
              </a:rPr>
            </a:br>
            <a:r>
              <a:rPr lang="fr-FR" sz="3200" dirty="0"/>
              <a:t/>
            </a:r>
            <a:br>
              <a:rPr lang="fr-FR" sz="3200" dirty="0"/>
            </a:br>
            <a:r>
              <a:rPr lang="ar-DZ" sz="3200" b="1" dirty="0"/>
              <a:t> </a:t>
            </a:r>
            <a:r>
              <a:rPr lang="fr-FR" sz="3600" dirty="0">
                <a:solidFill>
                  <a:srgbClr val="C00000"/>
                </a:solidFill>
              </a:rPr>
              <a:t/>
            </a:r>
            <a:br>
              <a:rPr lang="fr-FR" sz="3600" dirty="0">
                <a:solidFill>
                  <a:srgbClr val="C00000"/>
                </a:solidFill>
              </a:rPr>
            </a:br>
            <a:endParaRPr lang="fr-FR" sz="2400" b="1" cap="small" dirty="0">
              <a:solidFill>
                <a:srgbClr val="C00000"/>
              </a:solidFill>
            </a:endParaRPr>
          </a:p>
        </p:txBody>
      </p:sp>
      <p:sp>
        <p:nvSpPr>
          <p:cNvPr id="2" name="AutoShape 2" descr="uik/actualite"/>
          <p:cNvSpPr>
            <a:spLocks noChangeAspect="1" noChangeArrowheads="1"/>
          </p:cNvSpPr>
          <p:nvPr/>
        </p:nvSpPr>
        <p:spPr bwMode="auto">
          <a:xfrm>
            <a:off x="904604" y="7815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3" name="AutoShape 4" descr="uik/actual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
        <p:nvSpPr>
          <p:cNvPr id="5" name="AutoShape 6" descr="uik/actual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endParaRPr>
          </a:p>
        </p:txBody>
      </p:sp>
    </p:spTree>
    <p:extLst>
      <p:ext uri="{BB962C8B-B14F-4D97-AF65-F5344CB8AC3E}">
        <p14:creationId xmlns:p14="http://schemas.microsoft.com/office/powerpoint/2010/main" val="22726897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é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1740</TotalTime>
  <Words>242</Words>
  <Application>Microsoft Office PowerPoint</Application>
  <PresentationFormat>Affichage à l'écran (4:3)</PresentationFormat>
  <Paragraphs>73</Paragraphs>
  <Slides>28</Slides>
  <Notes>23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28</vt:i4>
      </vt:variant>
    </vt:vector>
  </HeadingPairs>
  <TitlesOfParts>
    <vt:vector size="35" baseType="lpstr">
      <vt:lpstr>Arial</vt:lpstr>
      <vt:lpstr>Calibri</vt:lpstr>
      <vt:lpstr>Simplified Arabic</vt:lpstr>
      <vt:lpstr>Tw Cen MT</vt:lpstr>
      <vt:lpstr>Tw Cen MT Condensed</vt:lpstr>
      <vt:lpstr>Wingdings 3</vt:lpstr>
      <vt:lpstr>Intégral</vt:lpstr>
      <vt:lpstr> وزارة التعليم العالي والبحث العلمي المديرية العامة للبحث العلمي والتطوير التكنولوجي الوكالة الموضوعاتية للبحث في العلوم الاجتماعية والإنسانية</vt:lpstr>
      <vt:lpstr>   مشروع بحث ذو صدى اجتماعي واقتصادي موسوم بعنوان:    تقييم فعالية تمويل ومرافقة المؤسسات الصغيرة والمتوسطة في الجزائر </vt:lpstr>
      <vt:lpstr>   1- الأهداف الأساسية للمشروع    </vt:lpstr>
      <vt:lpstr>   - الوقوف على حقيقة إشكالية تمويل المؤسسات الصغيرة والمتوسطة في الجزائر وبحث مختلف المشاكل والأسباب التي ترجع إلى المحيط الخارجي، والمشاكل التي ترجع إلى مميزات هذا النوع من المؤسسات في الجزائر.    -المساهمة في إبراز دور البدائل التمويلية الحديثة كحل لإشكالية تمويل المؤسسات الصغيرة والمتوسطة والتي نجحت في تطبيقها معظم البلدان المتقدمة والنامية على حد سواء.        </vt:lpstr>
      <vt:lpstr>   - تقييم مختلف سياسات الحكومة الجزائرية في مجال تمويل ودعم ومرافقة المؤسسات الصغيرة والمتوسطة، ومساعدة أصحاب القرار في وضع سياسات جيدة وفعالة.   -المساهمة الفعالة في إيجاد حل لإشكالية تمويل المؤسسات الصغيرة والمتوسطة الجزائرية      </vt:lpstr>
      <vt:lpstr>   2-أهم النتائج المتوصل إليها    </vt:lpstr>
      <vt:lpstr>   -سعت الجزائر إلى تطوير قطاع المؤسسات المتوسطة والصغيرة والحد من إشكالية تمويله، بإنشاء مجموعة من الهياكل والهيئات الداعمة والممولة لهذا النوع من المؤسسات. هذه الهيئات أثبتت محدوديتها في التخفيف من حدة العوائق التي تواجهها هذه المؤسسات عند طلب حصولها على التمويل البنكي. .     </vt:lpstr>
      <vt:lpstr>   -إشكالية تمويل المؤسسات الصغيرة والمتوسطة في الجزائر تكمن في ضيق البدائل التمويلية، وهذا في ظل غياب مؤسسات مالية، وبنوك محلية متخصصة تقبل مستوى عال من المخاطرة.      </vt:lpstr>
      <vt:lpstr>   -محدودية تطبيق بعض الصيغ المستحدثة في تمويل المؤسسات الصغيرة والمتوسطة جعل أغلبها تلجأ إلى الأساليب التقليدية في التمويل، مما يؤكد افتقار النظام المالي الجزائري لمصادر التمويل التي تتلائم واحتياجات هذه المؤسسات.        </vt:lpstr>
      <vt:lpstr>   -   -نتائج مجهودات الدعم المالي للمؤسسات الصغيرة والمتوسطة تعتبر غير مرضية ولا ترقى إلى مستوى التطلعات، بدليل عدم الالتزام بكافة الجوانب المنظمة لعملية الدعم الذي غالبا يكون عبارة عن تقديم الأموال دون مرافقة، وهذا ما جعل من هذه المؤسسات ضحية لهيئات دعمها بعدما كانت ضحية لخصوصية حجمها.         </vt:lpstr>
      <vt:lpstr>        -ضعف آليات دعم وتمويل المؤسسات الصغيرة والمتوسطة في الجزائر؛ دفع السلطات الجزائرية لاستحداث هيئات تعمل على دعم وتمويل هذه المؤسسات حسب واختصاصها ومنها الوكالة الوطنية لدعم وتنمية المقاولاتية.           </vt:lpstr>
      <vt:lpstr>        -كثرة الهياكل والهيئات الموضوعة لدعم وتمويل المؤسسات الصغيرة والمتوسطة، التي تؤدي بدورها إلى نقص في التحكم وتسيير هذه الهياكل وتشتت الامكانيات بين هيئات وأخرى مما يعيق عملية تنفيذها.            </vt:lpstr>
      <vt:lpstr>   3-أهم التوصيات المتوصل إليها    </vt:lpstr>
      <vt:lpstr>        -إعادة النظر في آليات التمويل البنكي التقليدية، من خلال تقديم صيغ تمويلية أكثر مرونة وتكيّفًا مع طبيعة المؤسسات الصغيرة والمتوسطة، بما في ذلك التمويل دون فوائد، وتأجيل سداد القروض في المراحل الأولى من النشاط.             </vt:lpstr>
      <vt:lpstr>        -الرفع من فعالية برامج المرافقة، من خلال تطوير محتواها ليشمل جوانب التكوين، التسويق، الإدارة، والتحول الرقمي، مع تقييم دوري لأثر هذه البرامج على استمرارية المؤسسات.           </vt:lpstr>
      <vt:lpstr>        -تحسين التنسيق بين مختلف الهيئات الداعمة، بهدف توحيد الجهود وتجنب تشتت الموارد، مع إنشاء منصة وطنية رقمية تربط بين هذه الهياكل والمؤسسات المستفيدة.          </vt:lpstr>
      <vt:lpstr>        -توجيه السياسات التمويلية نحو القطاعات ذات القيمة المضافة العالية، خاصة في المجال الصناعي والتكنولوجي، مع تقديم امتيازات إضافية للمؤسسات التي تدمج الابتكار والتصدير في نشاطها.            </vt:lpstr>
      <vt:lpstr>            -دعم وتطوير النوافذ الإسلامية داخل البنوك، وتوسيع عروض المنتجات المالية الإسلامية لتلبية احتياجات شريحة واسعة من المستثمرين الشباب، مع ضمان الالتزام الكامل بمبادئ الشريعة.             </vt:lpstr>
      <vt:lpstr>   4- الهيئات المعنية بتثمين المشروع </vt:lpstr>
      <vt:lpstr>                 -وزارة التعليم العالي والبحث العلمي -وزارة اقتصاد المعرفة والمؤسسات الناشئة والمؤسسات المصغرة   -الوكالة الوطنية لدعم وتنمية المقاولاتية (NESDA) سابقًا "ANSEJ"، وهي أحد الفاعلين الأساسيين في تمويل ومرافقة الشباب والمؤسسات المصغرة.                </vt:lpstr>
      <vt:lpstr>            ا       -الصندوق الوطني للتأمين على البطالة (CNAC)  -الوكالة الجزائرية لترقية الاستثمار  (AAPI) -البنوك والمؤسسات المالية  -صندوق ضمان قروض الاستثمارات  (FGAR) -المؤسسات الصغيرة والمتوسطة - وزارة التكوين المهني - وزارالمؤسسات الناشئة                 </vt:lpstr>
      <vt:lpstr>            ا       5- مجالات التثمين الممكنة  تثمين نتائج البحث يعني تحويل النتائج النظرية والعلمية إلى أدوات أو آليات عملية قابلة للتطبيق الميداني، من خلال شراكات، سياسات، أدوات تنفيذية أو مبادرات يمكن للجهات المختصة أن تتبناها لتحقيق أثر اجتماعي واقتصادي.                  </vt:lpstr>
      <vt:lpstr>Présentation PowerPoint</vt:lpstr>
      <vt:lpstr>Présentation PowerPoint</vt:lpstr>
      <vt:lpstr>Présentation PowerPoint</vt:lpstr>
      <vt:lpstr>Présentation PowerPoint</vt:lpstr>
      <vt:lpstr>Présentation PowerPoint</vt:lpstr>
      <vt:lpstr>            ا       -شكرا جزيلا على حسن المتابعة والسلام عليكم                 </vt:lpstr>
    </vt:vector>
  </TitlesOfParts>
  <Company>UM2</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Nadjib kazi aoual</dc:creator>
  <cp:lastModifiedBy>HP ElitBook</cp:lastModifiedBy>
  <cp:revision>131</cp:revision>
  <dcterms:created xsi:type="dcterms:W3CDTF">2015-11-23T15:58:00Z</dcterms:created>
  <dcterms:modified xsi:type="dcterms:W3CDTF">2025-04-21T09:14:43Z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CC5EFD266A8E444099D50BD76AF62E10</vt:lpwstr>
  </property>
  <property fmtid="{D5CDD505-2E9C-101B-9397-08002B2CF9AE}" pid="3" name="KSOProductBuildVer">
    <vt:lpwstr>1036-11.2.0.11537</vt:lpwstr>
  </property>
</Properties>
</file>