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71" r:id="rId2"/>
    <p:sldId id="272" r:id="rId3"/>
    <p:sldId id="276" r:id="rId4"/>
    <p:sldId id="277" r:id="rId5"/>
    <p:sldId id="278" r:id="rId6"/>
    <p:sldId id="280" r:id="rId7"/>
    <p:sldId id="275" r:id="rId8"/>
    <p:sldId id="265" r:id="rId9"/>
    <p:sldId id="279" r:id="rId10"/>
    <p:sldId id="274" r:id="rId11"/>
    <p:sldId id="273" r:id="rId12"/>
  </p:sldIdLst>
  <p:sldSz cx="12192000" cy="6858000"/>
  <p:notesSz cx="6858000" cy="9144000"/>
  <p:embeddedFontLst>
    <p:embeddedFont>
      <p:font typeface="Franklin Gothic Book" panose="020B060402020202020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exend" panose="020B0604020202020204" charset="0"/>
      <p:regular r:id="rId20"/>
      <p:bold r:id="rId21"/>
    </p:embeddedFont>
    <p:embeddedFont>
      <p:font typeface="Franklin Gothic Medium" panose="020B0603020102020204" pitchFamily="34" charset="0"/>
      <p:regular r:id="rId22"/>
      <p:italic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/>
              <a:t>www.presentation-powerpoint.com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FD5E3A-4E5D-C0CA-4105-F6D1F6D74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78C881-4F79-B746-8109-A1DF925D4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319776-70F4-6DF3-473B-6857CB59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AADE9F-7180-C782-67E4-1E7E7CBC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C7585F-FABB-D03E-3964-CE47A68B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05376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6F8DB-1AE8-5F1A-B281-A9B7B3E7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183E6F-F116-8847-6D4F-79C42EB18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344903-DF89-3928-FD52-97BF89BD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5A4160-4CEE-4678-6636-0E3A2DBF7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358BCF-891E-8089-2DE6-DF3EEA3A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97505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EFFAAF0-5BE1-BE14-7EEB-D49B2F3AE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9C9457-F2F5-8FBF-41C3-A8146B5BF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0A5152-F34A-53AD-5845-981BDDE8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AD0168-608D-82AE-1598-570ABF90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18EB2D-A6DF-508A-45FD-297A2AB3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73508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>
            <a:spLocks noGrp="1"/>
          </p:cNvSpPr>
          <p:nvPr>
            <p:ph type="pic" idx="2"/>
          </p:nvPr>
        </p:nvSpPr>
        <p:spPr>
          <a:xfrm>
            <a:off x="6234113" y="1725613"/>
            <a:ext cx="5410200" cy="4656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604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ED156-58AC-5BD1-74D5-8851CC24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7F5435-9A0E-E96D-9B28-A9F0C8009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D300F5-D619-AF47-351D-935934CB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4E5766-1BC2-3BBA-C57B-FFD76165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87880F-4383-5732-2077-57844C3D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49414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310ED2-BB0F-8BE2-AD28-B45EF8C62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E8905B-ED9C-8353-32B1-7BEE8A8F1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4462B7-53E6-6996-70DA-62120E44B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2A56FC-6832-4055-449F-E43E23A6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EF3068-25DC-AF3F-59FD-A84D4750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17757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7BFA2A-6243-39B9-52D2-F086108B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1C7A81-E3B4-FCB2-F5ED-9A8760632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3BC837-DC63-9AC5-220F-D6C1D024B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E6468A-ABC9-9B81-B7C5-12ED49C87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1393AD-D257-5134-017B-59ABC6D4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F7A2D0-CDC0-DA57-1CC4-EBBEA5E9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6306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4CE29-7960-171B-5EE3-2C86880B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1CD1F-C928-329B-7E47-059B4237E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3A5FD4-EA0E-E249-6AA3-64E51EB8E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05D450-8DD6-D34A-85F2-806789C5C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6F575F-F48F-4490-FBE4-BA8C7392C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9EC384-D081-8EBB-0D92-618D57E6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A47039-41A4-F84C-C082-BB9B469A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9782C3-F632-3391-F3F8-41329200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93401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030D9A-D3C5-1A4B-EA3D-5ACF1F452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A550C4-9C43-51A8-55B9-6DAAB6696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BFA15A-7273-DF6E-4828-1BA22965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5BF712-CA09-69AC-6EC4-AC92129D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92764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F44BE16-C9BB-5182-E839-14FEC767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6DABA8-4430-6344-47B3-E0640B2B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3E8BF2-89B7-7E27-1977-1CF07598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49670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80D3C-7B92-9194-EE5F-745C06F0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7FB8D0-D621-6626-CCC0-550C48CC6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B355A0-5377-4E74-29EF-C184983BD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B03CB4-155B-7DB7-A07C-45DDBDE4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A20F14-AD96-A002-4B62-81E39C54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F1E5C0-07B4-7258-341B-7DE7B1AF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99848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169283-352C-240D-F1E1-BD7EFAB0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D200A30-65D2-514C-BE59-C104744C1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106E49-65CF-D08F-0F84-F4DEC30A3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2FF8C8-A07D-7728-6836-9CCB4F222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DAEAEB-E862-7C04-F951-708BFF91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BAADD2-73CF-5BD4-9563-DE66A0EC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6072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D678EC-A04C-2D1D-0026-999E39FB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4C4CD5-B3E7-D135-E685-320FD10CD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F2CA3-E21B-DF46-7EC3-ED00163E0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954A62-CF3D-69DE-5BC6-3D16455AD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909EA5-7B23-23C3-CF0A-9C2AB96B5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89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i.techsysmedia-dz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9CD482B-6DD9-4CCD-F54A-294F69BAB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466" y="2721908"/>
            <a:ext cx="9144000" cy="1655762"/>
          </a:xfrm>
        </p:spPr>
        <p:txBody>
          <a:bodyPr>
            <a:noAutofit/>
          </a:bodyPr>
          <a:lstStyle/>
          <a:p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2400" dirty="0"/>
              <a:t>Présentation</a:t>
            </a:r>
            <a:r>
              <a:rPr lang="fr-FR" sz="4800" dirty="0"/>
              <a:t/>
            </a:r>
            <a:br>
              <a:rPr lang="fr-FR" sz="4800" dirty="0"/>
            </a:br>
            <a:r>
              <a:rPr lang="fr-FR" sz="3200" dirty="0">
                <a:latin typeface="+mn-lt"/>
              </a:rPr>
              <a:t>Projet à Impact Socio-économique financé par la DGRSDT</a:t>
            </a:r>
            <a:endParaRPr lang="fr-FR" sz="4800" dirty="0">
              <a:latin typeface="+mn-lt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2505FB9B-CA22-F502-33C2-0429682F5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9492" y="4543733"/>
            <a:ext cx="9144000" cy="1655762"/>
          </a:xfrm>
        </p:spPr>
        <p:txBody>
          <a:bodyPr>
            <a:normAutofit lnSpcReduction="10000"/>
          </a:bodyPr>
          <a:lstStyle/>
          <a:p>
            <a:pPr rtl="1"/>
            <a:r>
              <a:rPr lang="ar-DZ" sz="2800" b="1" dirty="0">
                <a:solidFill>
                  <a:srgbClr val="226E93"/>
                </a:solidFill>
                <a:latin typeface="Lexend"/>
                <a:ea typeface="Lexend"/>
                <a:cs typeface="Akhbar MT" pitchFamily="2" charset="-78"/>
                <a:sym typeface="Lexend"/>
              </a:rPr>
              <a:t>حوكمة المناطق الصناعية و مناطق النشاطات في الجزائر : الوضعية و الافاق</a:t>
            </a:r>
            <a:endParaRPr lang="fr-FR" sz="2800" b="1" dirty="0">
              <a:solidFill>
                <a:srgbClr val="226E93"/>
              </a:solidFill>
              <a:latin typeface="Lexend"/>
              <a:ea typeface="Lexend"/>
              <a:cs typeface="Akhbar MT" pitchFamily="2" charset="-78"/>
              <a:sym typeface="Lexend"/>
            </a:endParaRPr>
          </a:p>
          <a:p>
            <a:r>
              <a:rPr lang="fr-FR" sz="2400" b="1" dirty="0">
                <a:solidFill>
                  <a:srgbClr val="226E93"/>
                </a:solidFill>
                <a:latin typeface="Lexend"/>
                <a:ea typeface="Lexend"/>
                <a:cs typeface="Lexend"/>
                <a:sym typeface="Lexend"/>
              </a:rPr>
              <a:t>Gouvernance des zones industrielles et des zones d’activités en Algérie: état des lieux et perspectives</a:t>
            </a:r>
          </a:p>
          <a:p>
            <a:r>
              <a:rPr lang="fr-FR" b="1" dirty="0">
                <a:solidFill>
                  <a:srgbClr val="226E93"/>
                </a:solidFill>
                <a:latin typeface="Lexend"/>
                <a:sym typeface="Lexend"/>
              </a:rPr>
              <a:t>2019-2024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ECEA2A-2697-BE7C-7311-65B77CF08DE2}"/>
              </a:ext>
            </a:extLst>
          </p:cNvPr>
          <p:cNvSpPr txBox="1"/>
          <p:nvPr/>
        </p:nvSpPr>
        <p:spPr>
          <a:xfrm>
            <a:off x="2033516" y="253869"/>
            <a:ext cx="8215953" cy="2328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Université Abderrahmane Mira de Bejaia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Faculté des Sciences Économiques, Commerciales et des Sciences de Gestion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Laboratoire Économie et Développement LED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ATRSSH </a:t>
            </a:r>
          </a:p>
          <a:p>
            <a:pPr algn="ctr">
              <a:lnSpc>
                <a:spcPct val="115000"/>
              </a:lnSpc>
            </a:pPr>
            <a:r>
              <a:rPr lang="fr-FR" sz="2800" b="1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Constantine, le</a:t>
            </a:r>
            <a:r>
              <a:rPr lang="fr-F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21/04/2025</a:t>
            </a:r>
          </a:p>
        </p:txBody>
      </p:sp>
    </p:spTree>
    <p:extLst>
      <p:ext uri="{BB962C8B-B14F-4D97-AF65-F5344CB8AC3E}">
        <p14:creationId xmlns:p14="http://schemas.microsoft.com/office/powerpoint/2010/main" val="17396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ED79C-9EE9-4862-2F1A-DB510451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3</a:t>
            </a:r>
            <a:r>
              <a:rPr lang="fr-FR" dirty="0"/>
              <a:t>. </a:t>
            </a:r>
            <a:r>
              <a:rPr lang="fr-FR" b="1" dirty="0">
                <a:latin typeface="+mn-lt"/>
              </a:rPr>
              <a:t>Nature du partenaire économique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656A58-3F16-FEB1-6BF8-39EC50FD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Toutes les instances chargées de la gestion du foncier économique: 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Le ministère de l’industrie et des mines (la Direction de la Wilaya)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Les agences : ANFI ex-(ANIREF + DIVINDUS ZI) (en restructuration), AAPI (ex-ANDI), Agences foncières locales…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APC…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Autres instances d’interface : Chambres de commerce et d’industrie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709FC4-52C8-CA1E-F0CD-32933B81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7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ED79C-9EE9-4862-2F1A-DB510451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4. </a:t>
            </a:r>
            <a:r>
              <a:rPr lang="fr-FR" sz="4000" b="1" dirty="0"/>
              <a:t>Propositions de valorisation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656A58-3F16-FEB1-6BF8-39EC50FD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/>
              <a:t>Protections intellectuelles de la plateforme et de l’application informatique 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hébergement de la plateforme dans des espaces liés à l’université ou à la DGRSDT…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Aspect juridique + formalités</a:t>
            </a:r>
          </a:p>
          <a:p>
            <a:pPr>
              <a:lnSpc>
                <a:spcPct val="150000"/>
              </a:lnSpc>
            </a:pPr>
            <a:r>
              <a:rPr lang="fr-FR" dirty="0"/>
              <a:t>Facilitation de la coopération avec les instances citées, en termes: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accès à l’information </a:t>
            </a:r>
            <a:r>
              <a:rPr lang="fr-FR" dirty="0">
                <a:sym typeface="Wingdings 3" panose="05040102010807070707" pitchFamily="18" charset="2"/>
              </a:rPr>
              <a:t> Qualité de la recherche</a:t>
            </a:r>
            <a:endParaRPr lang="fr-FR" dirty="0"/>
          </a:p>
          <a:p>
            <a:pPr lvl="1">
              <a:lnSpc>
                <a:spcPct val="150000"/>
              </a:lnSpc>
            </a:pPr>
            <a:r>
              <a:rPr lang="fr-FR" dirty="0"/>
              <a:t>offre de service (formations, études…) </a:t>
            </a:r>
            <a:r>
              <a:rPr lang="fr-FR" dirty="0">
                <a:sym typeface="Wingdings 3" panose="05040102010807070707" pitchFamily="18" charset="2"/>
              </a:rPr>
              <a:t> </a:t>
            </a:r>
            <a:r>
              <a:rPr lang="fr-FR" dirty="0"/>
              <a:t>modalités de conventions?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709FC4-52C8-CA1E-F0CD-32933B81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ED79C-9EE9-4862-2F1A-DB510451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Plan de l’exposé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656A58-3F16-FEB1-6BF8-39EC50FD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Présentation du projet : Historique, Problématique, objectifs, méthodologie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Résultats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Nature du partenaire économique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Propositions de valorisation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709FC4-52C8-CA1E-F0CD-32933B81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3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ED79C-9EE9-4862-2F1A-DB510451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fr-FR" b="1" dirty="0">
                <a:latin typeface="+mn-lt"/>
              </a:rPr>
              <a:t>Présentation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656A58-3F16-FEB1-6BF8-39EC50FD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Historique</a:t>
            </a:r>
          </a:p>
          <a:p>
            <a:pPr lvl="1" algn="just"/>
            <a:r>
              <a:rPr lang="fr-FR" dirty="0"/>
              <a:t>2018 : Souscription du projet (équipe de 08 + 03 doctorants dont 01 soutenu): 02 professeurs, 02 MCB, 02 MAA, 01 Ingénieure de labo,</a:t>
            </a:r>
          </a:p>
          <a:p>
            <a:pPr lvl="1" algn="just"/>
            <a:r>
              <a:rPr lang="fr-FR" dirty="0"/>
              <a:t>2019 : Signature de la convention</a:t>
            </a:r>
          </a:p>
          <a:p>
            <a:pPr lvl="1" algn="just"/>
            <a:r>
              <a:rPr lang="fr-FR" dirty="0"/>
              <a:t>septembre 2019 : Notification en Financement de la 1</a:t>
            </a:r>
            <a:r>
              <a:rPr lang="fr-FR" baseline="30000" dirty="0"/>
              <a:t>ère</a:t>
            </a:r>
            <a:r>
              <a:rPr lang="fr-FR" dirty="0"/>
              <a:t> tranche fin 2021</a:t>
            </a:r>
          </a:p>
          <a:p>
            <a:pPr lvl="1" algn="just"/>
            <a:r>
              <a:rPr lang="fr-FR" dirty="0"/>
              <a:t>Année 2022 : rédaction de la partie théorique</a:t>
            </a:r>
          </a:p>
          <a:p>
            <a:pPr lvl="1" algn="just"/>
            <a:r>
              <a:rPr lang="fr-FR" dirty="0"/>
              <a:t>Année 2023 : Financement 2</a:t>
            </a:r>
            <a:r>
              <a:rPr lang="fr-FR" baseline="30000" dirty="0"/>
              <a:t>e</a:t>
            </a:r>
            <a:r>
              <a:rPr lang="fr-FR" dirty="0"/>
              <a:t> tranche + Enquête de terrain + Colloque + début Plateforme numérique</a:t>
            </a:r>
          </a:p>
          <a:p>
            <a:pPr lvl="1" algn="just"/>
            <a:r>
              <a:rPr lang="fr-FR" dirty="0"/>
              <a:t>Année 2024: Financement 3</a:t>
            </a:r>
            <a:r>
              <a:rPr lang="fr-FR" baseline="30000" dirty="0"/>
              <a:t>e</a:t>
            </a:r>
            <a:r>
              <a:rPr lang="fr-FR" dirty="0"/>
              <a:t> tranche + plateforme numérique (version prototype) + Tableau de bord (version beta)</a:t>
            </a:r>
          </a:p>
          <a:p>
            <a:pPr lvl="1" algn="just"/>
            <a:r>
              <a:rPr lang="fr-FR" dirty="0"/>
              <a:t>Année 2025 : Janvier 2025 : Bilan final 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709FC4-52C8-CA1E-F0CD-32933B81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6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ED79C-9EE9-4862-2F1A-DB510451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fr-FR" b="1" dirty="0"/>
              <a:t>Présentation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656A58-3F16-FEB1-6BF8-39EC50FDA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500188"/>
            <a:ext cx="11372850" cy="485616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fr-FR" sz="3600" b="1" dirty="0">
                <a:solidFill>
                  <a:srgbClr val="FF0000"/>
                </a:solidFill>
              </a:rPr>
              <a:t>Problématique : un ensemble de questions</a:t>
            </a:r>
          </a:p>
          <a:p>
            <a:pPr algn="just">
              <a:lnSpc>
                <a:spcPct val="170000"/>
              </a:lnSpc>
            </a:pPr>
            <a:r>
              <a:rPr lang="fr-FR" sz="2900" dirty="0"/>
              <a:t>• Existe-t-il réellement une pénurie du foncier industriel ou s’agit-il d’un problème de gestion du potentiel déjà existant ou à créer ? Autrement dit s’agit-il d’une problématique de gestion d’une ressource de manière économe ? </a:t>
            </a:r>
          </a:p>
          <a:p>
            <a:pPr algn="just">
              <a:lnSpc>
                <a:spcPct val="170000"/>
              </a:lnSpc>
            </a:pPr>
            <a:r>
              <a:rPr lang="fr-FR" sz="2900" dirty="0"/>
              <a:t>Comment expliquer l’échec de la proximité géographique des parties prenantes à favoriser l’émergence de parcs industriels ?</a:t>
            </a:r>
          </a:p>
          <a:p>
            <a:pPr algn="just">
              <a:lnSpc>
                <a:spcPct val="170000"/>
              </a:lnSpc>
            </a:pPr>
            <a:r>
              <a:rPr lang="fr-FR" sz="2900" dirty="0"/>
              <a:t>Comment les entreprises perçoivent-elles les ZI où elles sont implantées et quelles sont leurs préoccupations en matière d’aménagement, de services et de qualité de l’environnement ? Comment elles s’intègrent aux niveaux des territoires locaux (les espaces urbains) ? Existe-t-il une quelconque forme d’ancrage territorial de ces entreprises ? </a:t>
            </a:r>
          </a:p>
          <a:p>
            <a:pPr algn="just">
              <a:lnSpc>
                <a:spcPct val="170000"/>
              </a:lnSpc>
            </a:pPr>
            <a:r>
              <a:rPr lang="fr-FR" sz="2900" dirty="0"/>
              <a:t>Quels éléments préconisés pour le diagnostic des ZI et ZAC ? Existe-t-il un profil de performance de ZI et ZAC réalisé dans le contexte algérien ? </a:t>
            </a:r>
          </a:p>
          <a:p>
            <a:pPr algn="just">
              <a:lnSpc>
                <a:spcPct val="170000"/>
              </a:lnSpc>
            </a:pPr>
            <a:r>
              <a:rPr lang="fr-FR" sz="2900" dirty="0"/>
              <a:t>Quelles formes de gouvernance à mettre en place afin que ces espaces répondent aux attentes des entreprises ? Quel enseignement peut-on tirer des expériences étrangères en matière de gestion des ZI et des ZAC ?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709FC4-52C8-CA1E-F0CD-32933B81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4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D4EBD-62FB-6C30-F3D0-84FDEA8A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3493"/>
            <a:ext cx="10515600" cy="1325563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fr-FR" dirty="0">
                <a:latin typeface="+mn-lt"/>
              </a:rPr>
              <a:t>Présentation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B3EA54-046E-411F-A522-2D0A1E4B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214438"/>
            <a:ext cx="11329987" cy="53863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rgbClr val="FF0000"/>
                </a:solidFill>
              </a:rPr>
              <a:t>objectifs scientifiques (et théoriques) : </a:t>
            </a:r>
          </a:p>
          <a:p>
            <a:pPr lvl="1">
              <a:lnSpc>
                <a:spcPct val="120000"/>
              </a:lnSpc>
            </a:pPr>
            <a:r>
              <a:rPr lang="fr-FR" sz="2000" dirty="0"/>
              <a:t>Analyser: les relations entreprises– territoires et ZI– espaces urbains (villes)</a:t>
            </a:r>
          </a:p>
          <a:p>
            <a:pPr lvl="1">
              <a:lnSpc>
                <a:spcPct val="120000"/>
              </a:lnSpc>
            </a:pPr>
            <a:r>
              <a:rPr lang="fr-FR" sz="2000" dirty="0"/>
              <a:t> Expliquer et comprendre les choix de localisation des entreprises, leurs perceptions et leurs préoccupations </a:t>
            </a:r>
          </a:p>
          <a:p>
            <a:pPr lvl="1">
              <a:lnSpc>
                <a:spcPct val="120000"/>
              </a:lnSpc>
            </a:pPr>
            <a:r>
              <a:rPr lang="fr-FR" sz="2000" dirty="0"/>
              <a:t> Expliquer et comprendre les problèmes de coordination entre les parties prenantes et de la gestion commune de ces espaces ; </a:t>
            </a:r>
          </a:p>
          <a:p>
            <a:pPr algn="just">
              <a:lnSpc>
                <a:spcPct val="120000"/>
              </a:lnSpc>
            </a:pPr>
            <a:r>
              <a:rPr lang="fr-FR" sz="2000" b="1" dirty="0">
                <a:solidFill>
                  <a:srgbClr val="FF0000"/>
                </a:solidFill>
              </a:rPr>
              <a:t>retombées pratiques</a:t>
            </a:r>
            <a:r>
              <a:rPr lang="fr-FR" sz="2000" dirty="0"/>
              <a:t> : contribuer à clarifier et à mettre à jour l’état des lieux des ZI et ZAC en Algérie : </a:t>
            </a:r>
          </a:p>
          <a:p>
            <a:pPr lvl="1" algn="just">
              <a:lnSpc>
                <a:spcPct val="120000"/>
              </a:lnSpc>
            </a:pPr>
            <a:r>
              <a:rPr lang="fr-FR" sz="2000" dirty="0"/>
              <a:t>dégager des profils de ZI conception d’un modèle de performance. </a:t>
            </a:r>
          </a:p>
          <a:p>
            <a:pPr lvl="1" algn="just">
              <a:lnSpc>
                <a:spcPct val="120000"/>
              </a:lnSpc>
            </a:pPr>
            <a:r>
              <a:rPr lang="fr-FR" sz="2000" dirty="0"/>
              <a:t>contribuer à produire plus d’information sur la gestion des ZI afin d’aider à la prise de décision à la fois pour les politiques et pour les investisseurs. </a:t>
            </a:r>
          </a:p>
          <a:p>
            <a:pPr lvl="1" algn="just">
              <a:lnSpc>
                <a:spcPct val="120000"/>
              </a:lnSpc>
            </a:pPr>
            <a:r>
              <a:rPr lang="fr-FR" sz="2000" dirty="0"/>
              <a:t>Élaborer un annuaire des ZI à mettre à la disposition à la fois aux responsables institutionnels ainsi qu’aux investisseurs potentiels à la recherche du foncier industriel.</a:t>
            </a:r>
          </a:p>
          <a:p>
            <a:pPr lvl="1" algn="just">
              <a:lnSpc>
                <a:spcPct val="120000"/>
              </a:lnSpc>
            </a:pPr>
            <a:r>
              <a:rPr lang="fr-FR" sz="2000" dirty="0"/>
              <a:t>Aider à mettre en place un observatoire du foncier économique (des ZI et ZAC)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51D85D-EBB5-CD5D-CAF8-DAE902BC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5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26A738-A929-021A-E760-F2E134F7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2. Présentation du projet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F4F4B9-25DD-5D28-79EC-1357F732C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Méthodologie</a:t>
            </a:r>
          </a:p>
          <a:p>
            <a:pPr lvl="1"/>
            <a:r>
              <a:rPr lang="fr-FR" sz="3200" dirty="0"/>
              <a:t>Année 2022: Spécification des approches théoriques : Aménagement du territoire, Politique industrielle, développement local, gouvernance locale, Théories de la localisation, Développement Durable, écosystèmes d’affaires, Clusters, DI,  Parcs industriels</a:t>
            </a:r>
          </a:p>
          <a:p>
            <a:pPr lvl="1"/>
            <a:r>
              <a:rPr lang="fr-FR" sz="3200" dirty="0"/>
              <a:t>Fin 2023 : Enquête auprès d’un échantillon de 190 entreprises réparties sur 3 wilayas (Alger, Bejaia et Tizi Ouzou), soit 09 zones (3 par wilaya) </a:t>
            </a:r>
            <a:r>
              <a:rPr lang="fr-FR" sz="3200" dirty="0">
                <a:sym typeface="Wingdings 3" panose="05040102010807070707" pitchFamily="18" charset="2"/>
              </a:rPr>
              <a:t></a:t>
            </a:r>
            <a:r>
              <a:rPr lang="fr-FR" sz="3200" dirty="0"/>
              <a:t>analyse des attentes des entreprises</a:t>
            </a:r>
          </a:p>
          <a:p>
            <a:pPr lvl="1"/>
            <a:r>
              <a:rPr lang="fr-FR" sz="3200" dirty="0"/>
              <a:t>Fin 2023 – début 2024 : Élaboration d’une plateforme numérique (portail Internet dont fonctions d’annuaire, d’interface collaborative, voire d’observatoire);</a:t>
            </a:r>
          </a:p>
          <a:p>
            <a:pPr lvl="1"/>
            <a:r>
              <a:rPr lang="fr-FR" sz="3200" dirty="0"/>
              <a:t>Fin 2024 : Élaboration d’une application informatique de type Tableau de Bord: ensemble d’indicateurs de performance</a:t>
            </a:r>
          </a:p>
          <a:p>
            <a:pPr lvl="1"/>
            <a:r>
              <a:rPr lang="fr-FR" sz="3200" dirty="0"/>
              <a:t>Organisation un colloque national sur le thème du projet (novembre 2023)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EBED18-1DE8-13BC-D3B7-672DBA8A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3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ED79C-9EE9-4862-2F1A-DB510451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fr-FR" b="1" dirty="0"/>
              <a:t>Résultats/Livrables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656A58-3F16-FEB1-6BF8-39EC50FDA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4688" cy="4351338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fr-FR" dirty="0"/>
              <a:t>synthèse théorique (voir annexe n° 3 du Bilan final)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/>
              <a:t>enquête de terrain auprès d'un échantillon d'entreprises portant analyse de besoin (voir annexes n°4 et 5)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/>
              <a:t>colloque national sur la gouvernance des </a:t>
            </a:r>
            <a:r>
              <a:rPr lang="fr-FR" dirty="0" err="1"/>
              <a:t>Zl</a:t>
            </a:r>
            <a:r>
              <a:rPr lang="fr-FR" dirty="0"/>
              <a:t> et ZAC en Algérie (voir annexe n°6)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/>
              <a:t>plate-forme numérique (portail internet) sur la gestion des ZI et ZAC en Algérie (voir annexe n°7) (</a:t>
            </a:r>
            <a:r>
              <a:rPr lang="fr-FR" dirty="0">
                <a:sym typeface="Wingdings 3" panose="05040102010807070707" pitchFamily="18" charset="2"/>
              </a:rPr>
              <a:t> </a:t>
            </a:r>
            <a:r>
              <a:rPr lang="fr-FR" dirty="0">
                <a:solidFill>
                  <a:srgbClr val="FF0000"/>
                </a:solidFill>
              </a:rPr>
              <a:t>VOIR DEMONSTRATION</a:t>
            </a:r>
            <a:r>
              <a:rPr lang="fr-FR" dirty="0"/>
              <a:t>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/>
              <a:t>application informatique de type Tableau de bord pour la gestion des </a:t>
            </a:r>
            <a:r>
              <a:rPr lang="fr-FR" dirty="0" err="1"/>
              <a:t>Zl</a:t>
            </a:r>
            <a:r>
              <a:rPr lang="fr-FR" dirty="0"/>
              <a:t> et ZAC en Algérie {voir annexe n°8) (</a:t>
            </a:r>
            <a:r>
              <a:rPr lang="fr-FR" dirty="0">
                <a:sym typeface="Wingdings 3" panose="05040102010807070707" pitchFamily="18" charset="2"/>
              </a:rPr>
              <a:t></a:t>
            </a:r>
            <a:r>
              <a:rPr lang="fr-FR" dirty="0">
                <a:solidFill>
                  <a:srgbClr val="FF0000"/>
                </a:solidFill>
              </a:rPr>
              <a:t>VOIR DEMONSTRATION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709FC4-52C8-CA1E-F0CD-32933B81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6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22"/>
          <p:cNvGrpSpPr/>
          <p:nvPr/>
        </p:nvGrpSpPr>
        <p:grpSpPr>
          <a:xfrm>
            <a:off x="372027" y="1608315"/>
            <a:ext cx="5608200" cy="4696664"/>
            <a:chOff x="448227" y="1303515"/>
            <a:chExt cx="5608200" cy="4696664"/>
          </a:xfrm>
        </p:grpSpPr>
        <p:sp>
          <p:nvSpPr>
            <p:cNvPr id="243" name="Google Shape;243;p22"/>
            <p:cNvSpPr/>
            <p:nvPr/>
          </p:nvSpPr>
          <p:spPr>
            <a:xfrm>
              <a:off x="448227" y="2029979"/>
              <a:ext cx="5608200" cy="39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100" u="sng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3"/>
                </a:rPr>
                <a:t>https://zi.techsysmedia-dz.com</a:t>
              </a:r>
              <a:endParaRPr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2"/>
            <p:cNvSpPr/>
            <p:nvPr/>
          </p:nvSpPr>
          <p:spPr>
            <a:xfrm>
              <a:off x="547287" y="1303515"/>
              <a:ext cx="2837100" cy="117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22"/>
          <p:cNvSpPr/>
          <p:nvPr/>
        </p:nvSpPr>
        <p:spPr>
          <a:xfrm>
            <a:off x="6234690" y="1608315"/>
            <a:ext cx="2836984" cy="1172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22"/>
          <p:cNvGrpSpPr/>
          <p:nvPr/>
        </p:nvGrpSpPr>
        <p:grpSpPr>
          <a:xfrm>
            <a:off x="0" y="239550"/>
            <a:ext cx="11566150" cy="1292621"/>
            <a:chOff x="3793781" y="239550"/>
            <a:chExt cx="11566150" cy="1292621"/>
          </a:xfrm>
        </p:grpSpPr>
        <p:sp>
          <p:nvSpPr>
            <p:cNvPr id="247" name="Google Shape;247;p22"/>
            <p:cNvSpPr/>
            <p:nvPr/>
          </p:nvSpPr>
          <p:spPr>
            <a:xfrm>
              <a:off x="3793781" y="448825"/>
              <a:ext cx="194872" cy="47968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2"/>
            <p:cNvSpPr txBox="1"/>
            <p:nvPr/>
          </p:nvSpPr>
          <p:spPr>
            <a:xfrm>
              <a:off x="4040631" y="239550"/>
              <a:ext cx="11319300" cy="12926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1755" marR="14859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3900" b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Présentation </a:t>
              </a:r>
              <a:r>
                <a:rPr lang="fr-FR" sz="3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la plateforme ZI &amp; ZAC</a:t>
              </a:r>
            </a:p>
            <a:p>
              <a:pPr marL="71755" marR="14859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3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Quelques fonctionnalités</a:t>
              </a:r>
              <a:endParaRPr sz="3900" dirty="0">
                <a:solidFill>
                  <a:schemeClr val="dk1"/>
                </a:solidFill>
              </a:endParaRPr>
            </a:p>
          </p:txBody>
        </p:sp>
      </p:grpSp>
      <p:sp>
        <p:nvSpPr>
          <p:cNvPr id="249" name="Google Shape;249;p22"/>
          <p:cNvSpPr/>
          <p:nvPr/>
        </p:nvSpPr>
        <p:spPr>
          <a:xfrm>
            <a:off x="11704704" y="6387367"/>
            <a:ext cx="334108" cy="33410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2"/>
          <p:cNvSpPr txBox="1"/>
          <p:nvPr/>
        </p:nvSpPr>
        <p:spPr>
          <a:xfrm>
            <a:off x="11566155" y="6371850"/>
            <a:ext cx="44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0171" y="1470825"/>
            <a:ext cx="7762779" cy="47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D2CC847-1F70-42A2-E9D7-5E91CDBCC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1755" marR="148590" lvl="0" indent="0" rtl="0">
              <a:spcBef>
                <a:spcPts val="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Présentation </a:t>
            </a:r>
            <a:r>
              <a:rPr lang="fr-F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l’application informatique (version beta du Tableau de Bord)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579ACF-1562-C7EF-4111-082CAB3F5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8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7192</TotalTime>
  <Words>918</Words>
  <Application>Microsoft Office PowerPoint</Application>
  <PresentationFormat>Widescreen</PresentationFormat>
  <Paragraphs>83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Franklin Gothic Book</vt:lpstr>
      <vt:lpstr>Calibri</vt:lpstr>
      <vt:lpstr>Lexend</vt:lpstr>
      <vt:lpstr>Arial</vt:lpstr>
      <vt:lpstr>Franklin Gothic Medium</vt:lpstr>
      <vt:lpstr>Wingdings 3</vt:lpstr>
      <vt:lpstr>Akhbar MT</vt:lpstr>
      <vt:lpstr>Thème Office</vt:lpstr>
      <vt:lpstr>    Présentation Projet à Impact Socio-économique financé par la DGRSDT</vt:lpstr>
      <vt:lpstr>Plan de l’exposé</vt:lpstr>
      <vt:lpstr>Présentation du projet</vt:lpstr>
      <vt:lpstr>Présentation du projet</vt:lpstr>
      <vt:lpstr>Présentation du projet</vt:lpstr>
      <vt:lpstr>2. Présentation du projet</vt:lpstr>
      <vt:lpstr>Résultats/Livrables</vt:lpstr>
      <vt:lpstr>PowerPoint Presentation</vt:lpstr>
      <vt:lpstr>Présentation de l’application informatique (version beta du Tableau de Bord)</vt:lpstr>
      <vt:lpstr>3. Nature du partenaire économique</vt:lpstr>
      <vt:lpstr>4. Propositions de valorisation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Projet à Impact Socio-économique financé par la DGRSDT</dc:title>
  <dc:creator>NIS</dc:creator>
  <cp:lastModifiedBy>Ramzi</cp:lastModifiedBy>
  <cp:revision>26</cp:revision>
  <dcterms:modified xsi:type="dcterms:W3CDTF">2025-04-26T13:55:02Z</dcterms:modified>
</cp:coreProperties>
</file>